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Montserra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8" roundtripDataSignature="AMtx7mgcoAe1IlWT6YdNI7fGVWYy0adR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Montserrat-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italic.fntdata"/><Relationship Id="rId25" Type="http://schemas.openxmlformats.org/officeDocument/2006/relationships/font" Target="fonts/Montserrat-bold.fntdata"/><Relationship Id="rId28" Type="http://customschemas.google.com/relationships/presentationmetadata" Target="metadata"/><Relationship Id="rId27"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7" name="Google Shape;26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5" name="Google Shape;29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8" name="Google Shape;32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2" name="Google Shape;19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sak cím" type="titleOnly">
  <p:cSld name="TITLE_ONLY">
    <p:spTree>
      <p:nvGrpSpPr>
        <p:cNvPr id="22" name="Shape 22"/>
        <p:cNvGrpSpPr/>
        <p:nvPr/>
      </p:nvGrpSpPr>
      <p:grpSpPr>
        <a:xfrm>
          <a:off x="0" y="0"/>
          <a:ext cx="0" cy="0"/>
          <a:chOff x="0" y="0"/>
          <a:chExt cx="0" cy="0"/>
        </a:xfrm>
      </p:grpSpPr>
      <p:sp>
        <p:nvSpPr>
          <p:cNvPr id="23" name="Google Shape;23;p2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képaláírás">
  <p:cSld name="Cím és képaláírás">
    <p:spTree>
      <p:nvGrpSpPr>
        <p:cNvPr id="90" name="Shape 90"/>
        <p:cNvGrpSpPr/>
        <p:nvPr/>
      </p:nvGrpSpPr>
      <p:grpSpPr>
        <a:xfrm>
          <a:off x="0" y="0"/>
          <a:ext cx="0" cy="0"/>
          <a:chOff x="0" y="0"/>
          <a:chExt cx="0" cy="0"/>
        </a:xfrm>
      </p:grpSpPr>
      <p:sp>
        <p:nvSpPr>
          <p:cNvPr id="91" name="Google Shape;91;p31"/>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1"/>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3" name="Google Shape;93;p3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évkártya">
  <p:cSld name="Névkártya">
    <p:spTree>
      <p:nvGrpSpPr>
        <p:cNvPr id="96" name="Shape 96"/>
        <p:cNvGrpSpPr/>
        <p:nvPr/>
      </p:nvGrpSpPr>
      <p:grpSpPr>
        <a:xfrm>
          <a:off x="0" y="0"/>
          <a:ext cx="0" cy="0"/>
          <a:chOff x="0" y="0"/>
          <a:chExt cx="0" cy="0"/>
        </a:xfrm>
      </p:grpSpPr>
      <p:sp>
        <p:nvSpPr>
          <p:cNvPr id="97" name="Google Shape;97;p32"/>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2"/>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9" name="Google Shape;99;p3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évkártya idézettel">
  <p:cSld name="Névkártya idézettel">
    <p:spTree>
      <p:nvGrpSpPr>
        <p:cNvPr id="102" name="Shape 102"/>
        <p:cNvGrpSpPr/>
        <p:nvPr/>
      </p:nvGrpSpPr>
      <p:grpSpPr>
        <a:xfrm>
          <a:off x="0" y="0"/>
          <a:ext cx="0" cy="0"/>
          <a:chOff x="0" y="0"/>
          <a:chExt cx="0" cy="0"/>
        </a:xfrm>
      </p:grpSpPr>
      <p:sp>
        <p:nvSpPr>
          <p:cNvPr id="103" name="Google Shape;103;p33"/>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33"/>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rgbClr val="3F3F3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40" lvl="5" marL="2743200" algn="l">
              <a:lnSpc>
                <a:spcPct val="100000"/>
              </a:lnSpc>
              <a:spcBef>
                <a:spcPts val="1000"/>
              </a:spcBef>
              <a:spcAft>
                <a:spcPts val="0"/>
              </a:spcAft>
              <a:buSzPts val="1440"/>
              <a:buChar char="►"/>
              <a:defRPr/>
            </a:lvl6pPr>
            <a:lvl7pPr indent="-320040"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5" name="Google Shape;105;p33"/>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6" name="Google Shape;106;p3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3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
        <p:nvSpPr>
          <p:cNvPr id="109" name="Google Shape;109;p33"/>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hu-HU" sz="8000" u="none" cap="none" strike="noStrike">
                <a:solidFill>
                  <a:srgbClr val="F1EC87"/>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0" name="Google Shape;110;p33"/>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hu-HU" sz="8000" u="none" cap="none" strike="noStrike">
                <a:solidFill>
                  <a:srgbClr val="F1EC87"/>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gaz vagy hamis">
  <p:cSld name="Igaz vagy hamis">
    <p:spTree>
      <p:nvGrpSpPr>
        <p:cNvPr id="111" name="Shape 111"/>
        <p:cNvGrpSpPr/>
        <p:nvPr/>
      </p:nvGrpSpPr>
      <p:grpSpPr>
        <a:xfrm>
          <a:off x="0" y="0"/>
          <a:ext cx="0" cy="0"/>
          <a:chOff x="0" y="0"/>
          <a:chExt cx="0" cy="0"/>
        </a:xfrm>
      </p:grpSpPr>
      <p:sp>
        <p:nvSpPr>
          <p:cNvPr id="112" name="Google Shape;112;p34"/>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34"/>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chemeClr val="accent1"/>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40" lvl="5" marL="2743200" algn="l">
              <a:lnSpc>
                <a:spcPct val="100000"/>
              </a:lnSpc>
              <a:spcBef>
                <a:spcPts val="1000"/>
              </a:spcBef>
              <a:spcAft>
                <a:spcPts val="0"/>
              </a:spcAft>
              <a:buSzPts val="1440"/>
              <a:buChar char="►"/>
              <a:defRPr/>
            </a:lvl6pPr>
            <a:lvl7pPr indent="-320040"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4" name="Google Shape;114;p34"/>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5" name="Google Shape;115;p3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3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függőleges szöveg" type="vertTx">
  <p:cSld name="VERTICAL_TEXT">
    <p:spTree>
      <p:nvGrpSpPr>
        <p:cNvPr id="118" name="Shape 118"/>
        <p:cNvGrpSpPr/>
        <p:nvPr/>
      </p:nvGrpSpPr>
      <p:grpSpPr>
        <a:xfrm>
          <a:off x="0" y="0"/>
          <a:ext cx="0" cy="0"/>
          <a:chOff x="0" y="0"/>
          <a:chExt cx="0" cy="0"/>
        </a:xfrm>
      </p:grpSpPr>
      <p:sp>
        <p:nvSpPr>
          <p:cNvPr id="119" name="Google Shape;119;p3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35"/>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40" lvl="2" marL="1371600" algn="l">
              <a:lnSpc>
                <a:spcPct val="100000"/>
              </a:lnSpc>
              <a:spcBef>
                <a:spcPts val="1000"/>
              </a:spcBef>
              <a:spcAft>
                <a:spcPts val="0"/>
              </a:spcAft>
              <a:buSzPts val="1440"/>
              <a:buChar char="►"/>
              <a:defRPr/>
            </a:lvl3pPr>
            <a:lvl4pPr indent="-320040" lvl="3" marL="1828800" algn="l">
              <a:lnSpc>
                <a:spcPct val="100000"/>
              </a:lnSpc>
              <a:spcBef>
                <a:spcPts val="1000"/>
              </a:spcBef>
              <a:spcAft>
                <a:spcPts val="0"/>
              </a:spcAft>
              <a:buSzPts val="1440"/>
              <a:buChar char="►"/>
              <a:defRPr/>
            </a:lvl4pPr>
            <a:lvl5pPr indent="-320040" lvl="4" marL="2286000" algn="l">
              <a:lnSpc>
                <a:spcPct val="100000"/>
              </a:lnSpc>
              <a:spcBef>
                <a:spcPts val="1000"/>
              </a:spcBef>
              <a:spcAft>
                <a:spcPts val="0"/>
              </a:spcAft>
              <a:buSzPts val="1440"/>
              <a:buChar char="►"/>
              <a:defRPr/>
            </a:lvl5pPr>
            <a:lvl6pPr indent="-320040" lvl="5" marL="2743200" algn="l">
              <a:lnSpc>
                <a:spcPct val="100000"/>
              </a:lnSpc>
              <a:spcBef>
                <a:spcPts val="1000"/>
              </a:spcBef>
              <a:spcAft>
                <a:spcPts val="0"/>
              </a:spcAft>
              <a:buSzPts val="1440"/>
              <a:buChar char="►"/>
              <a:defRPr/>
            </a:lvl6pPr>
            <a:lvl7pPr indent="-320040"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21" name="Google Shape;121;p3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3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3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üggőleges cím és szöveg" type="vertTitleAndTx">
  <p:cSld name="VERTICAL_TITLE_AND_VERTICAL_TEXT">
    <p:spTree>
      <p:nvGrpSpPr>
        <p:cNvPr id="124" name="Shape 124"/>
        <p:cNvGrpSpPr/>
        <p:nvPr/>
      </p:nvGrpSpPr>
      <p:grpSpPr>
        <a:xfrm>
          <a:off x="0" y="0"/>
          <a:ext cx="0" cy="0"/>
          <a:chOff x="0" y="0"/>
          <a:chExt cx="0" cy="0"/>
        </a:xfrm>
      </p:grpSpPr>
      <p:sp>
        <p:nvSpPr>
          <p:cNvPr id="125" name="Google Shape;125;p36"/>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36"/>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40" lvl="2" marL="1371600" algn="l">
              <a:lnSpc>
                <a:spcPct val="100000"/>
              </a:lnSpc>
              <a:spcBef>
                <a:spcPts val="1000"/>
              </a:spcBef>
              <a:spcAft>
                <a:spcPts val="0"/>
              </a:spcAft>
              <a:buSzPts val="1440"/>
              <a:buChar char="►"/>
              <a:defRPr/>
            </a:lvl3pPr>
            <a:lvl4pPr indent="-320040" lvl="3" marL="1828800" algn="l">
              <a:lnSpc>
                <a:spcPct val="100000"/>
              </a:lnSpc>
              <a:spcBef>
                <a:spcPts val="1000"/>
              </a:spcBef>
              <a:spcAft>
                <a:spcPts val="0"/>
              </a:spcAft>
              <a:buSzPts val="1440"/>
              <a:buChar char="►"/>
              <a:defRPr/>
            </a:lvl4pPr>
            <a:lvl5pPr indent="-320040" lvl="4" marL="2286000" algn="l">
              <a:lnSpc>
                <a:spcPct val="100000"/>
              </a:lnSpc>
              <a:spcBef>
                <a:spcPts val="1000"/>
              </a:spcBef>
              <a:spcAft>
                <a:spcPts val="0"/>
              </a:spcAft>
              <a:buSzPts val="1440"/>
              <a:buChar char="►"/>
              <a:defRPr/>
            </a:lvl5pPr>
            <a:lvl6pPr indent="-320040" lvl="5" marL="2743200" algn="l">
              <a:lnSpc>
                <a:spcPct val="100000"/>
              </a:lnSpc>
              <a:spcBef>
                <a:spcPts val="1000"/>
              </a:spcBef>
              <a:spcAft>
                <a:spcPts val="0"/>
              </a:spcAft>
              <a:buSzPts val="1440"/>
              <a:buChar char="►"/>
              <a:defRPr/>
            </a:lvl6pPr>
            <a:lvl7pPr indent="-320040"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27" name="Google Shape;127;p3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3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3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tartalom" type="obj">
  <p:cSld name="OBJECT">
    <p:spTree>
      <p:nvGrpSpPr>
        <p:cNvPr id="27" name="Shape 27"/>
        <p:cNvGrpSpPr/>
        <p:nvPr/>
      </p:nvGrpSpPr>
      <p:grpSpPr>
        <a:xfrm>
          <a:off x="0" y="0"/>
          <a:ext cx="0" cy="0"/>
          <a:chOff x="0" y="0"/>
          <a:chExt cx="0" cy="0"/>
        </a:xfrm>
      </p:grpSpPr>
      <p:sp>
        <p:nvSpPr>
          <p:cNvPr id="28" name="Google Shape;28;p2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40" lvl="2" marL="1371600" algn="l">
              <a:lnSpc>
                <a:spcPct val="100000"/>
              </a:lnSpc>
              <a:spcBef>
                <a:spcPts val="1000"/>
              </a:spcBef>
              <a:spcAft>
                <a:spcPts val="0"/>
              </a:spcAft>
              <a:buSzPts val="1440"/>
              <a:buChar char="►"/>
              <a:defRPr/>
            </a:lvl3pPr>
            <a:lvl4pPr indent="-320040" lvl="3" marL="1828800" algn="l">
              <a:lnSpc>
                <a:spcPct val="100000"/>
              </a:lnSpc>
              <a:spcBef>
                <a:spcPts val="1000"/>
              </a:spcBef>
              <a:spcAft>
                <a:spcPts val="0"/>
              </a:spcAft>
              <a:buSzPts val="1440"/>
              <a:buChar char="►"/>
              <a:defRPr/>
            </a:lvl4pPr>
            <a:lvl5pPr indent="-320040" lvl="4" marL="2286000" algn="l">
              <a:lnSpc>
                <a:spcPct val="100000"/>
              </a:lnSpc>
              <a:spcBef>
                <a:spcPts val="1000"/>
              </a:spcBef>
              <a:spcAft>
                <a:spcPts val="0"/>
              </a:spcAft>
              <a:buSzPts val="1440"/>
              <a:buChar char="►"/>
              <a:defRPr/>
            </a:lvl5pPr>
            <a:lvl6pPr indent="-320040" lvl="5" marL="2743200" algn="l">
              <a:lnSpc>
                <a:spcPct val="100000"/>
              </a:lnSpc>
              <a:spcBef>
                <a:spcPts val="1000"/>
              </a:spcBef>
              <a:spcAft>
                <a:spcPts val="0"/>
              </a:spcAft>
              <a:buSzPts val="1440"/>
              <a:buChar char="►"/>
              <a:defRPr/>
            </a:lvl6pPr>
            <a:lvl7pPr indent="-320040"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0" name="Google Shape;30;p2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Összehasonlítás" type="twoTxTwoObj">
  <p:cSld name="TWO_OBJECTS_WITH_TEXT">
    <p:spTree>
      <p:nvGrpSpPr>
        <p:cNvPr id="33" name="Shape 33"/>
        <p:cNvGrpSpPr/>
        <p:nvPr/>
      </p:nvGrpSpPr>
      <p:grpSpPr>
        <a:xfrm>
          <a:off x="0" y="0"/>
          <a:ext cx="0" cy="0"/>
          <a:chOff x="0" y="0"/>
          <a:chExt cx="0" cy="0"/>
        </a:xfrm>
      </p:grpSpPr>
      <p:sp>
        <p:nvSpPr>
          <p:cNvPr id="34" name="Google Shape;34;p2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4"/>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36" name="Google Shape;36;p24"/>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40" lvl="2" marL="1371600" algn="l">
              <a:lnSpc>
                <a:spcPct val="100000"/>
              </a:lnSpc>
              <a:spcBef>
                <a:spcPts val="1000"/>
              </a:spcBef>
              <a:spcAft>
                <a:spcPts val="0"/>
              </a:spcAft>
              <a:buSzPts val="1440"/>
              <a:buChar char="►"/>
              <a:defRPr/>
            </a:lvl3pPr>
            <a:lvl4pPr indent="-320040" lvl="3" marL="1828800" algn="l">
              <a:lnSpc>
                <a:spcPct val="100000"/>
              </a:lnSpc>
              <a:spcBef>
                <a:spcPts val="1000"/>
              </a:spcBef>
              <a:spcAft>
                <a:spcPts val="0"/>
              </a:spcAft>
              <a:buSzPts val="1440"/>
              <a:buChar char="►"/>
              <a:defRPr/>
            </a:lvl4pPr>
            <a:lvl5pPr indent="-320040" lvl="4" marL="2286000" algn="l">
              <a:lnSpc>
                <a:spcPct val="100000"/>
              </a:lnSpc>
              <a:spcBef>
                <a:spcPts val="1000"/>
              </a:spcBef>
              <a:spcAft>
                <a:spcPts val="0"/>
              </a:spcAft>
              <a:buSzPts val="1440"/>
              <a:buChar char="►"/>
              <a:defRPr/>
            </a:lvl5pPr>
            <a:lvl6pPr indent="-320040" lvl="5" marL="2743200" algn="l">
              <a:lnSpc>
                <a:spcPct val="100000"/>
              </a:lnSpc>
              <a:spcBef>
                <a:spcPts val="1000"/>
              </a:spcBef>
              <a:spcAft>
                <a:spcPts val="0"/>
              </a:spcAft>
              <a:buSzPts val="1440"/>
              <a:buChar char="►"/>
              <a:defRPr/>
            </a:lvl6pPr>
            <a:lvl7pPr indent="-320040"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7" name="Google Shape;37;p24"/>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38" name="Google Shape;38;p24"/>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40" lvl="2" marL="1371600" algn="l">
              <a:lnSpc>
                <a:spcPct val="100000"/>
              </a:lnSpc>
              <a:spcBef>
                <a:spcPts val="1000"/>
              </a:spcBef>
              <a:spcAft>
                <a:spcPts val="0"/>
              </a:spcAft>
              <a:buSzPts val="1440"/>
              <a:buChar char="►"/>
              <a:defRPr/>
            </a:lvl3pPr>
            <a:lvl4pPr indent="-320040" lvl="3" marL="1828800" algn="l">
              <a:lnSpc>
                <a:spcPct val="100000"/>
              </a:lnSpc>
              <a:spcBef>
                <a:spcPts val="1000"/>
              </a:spcBef>
              <a:spcAft>
                <a:spcPts val="0"/>
              </a:spcAft>
              <a:buSzPts val="1440"/>
              <a:buChar char="►"/>
              <a:defRPr/>
            </a:lvl4pPr>
            <a:lvl5pPr indent="-320040" lvl="4" marL="2286000" algn="l">
              <a:lnSpc>
                <a:spcPct val="100000"/>
              </a:lnSpc>
              <a:spcBef>
                <a:spcPts val="1000"/>
              </a:spcBef>
              <a:spcAft>
                <a:spcPts val="0"/>
              </a:spcAft>
              <a:buSzPts val="1440"/>
              <a:buChar char="►"/>
              <a:defRPr/>
            </a:lvl5pPr>
            <a:lvl6pPr indent="-320040" lvl="5" marL="2743200" algn="l">
              <a:lnSpc>
                <a:spcPct val="100000"/>
              </a:lnSpc>
              <a:spcBef>
                <a:spcPts val="1000"/>
              </a:spcBef>
              <a:spcAft>
                <a:spcPts val="0"/>
              </a:spcAft>
              <a:buSzPts val="1440"/>
              <a:buChar char="►"/>
              <a:defRPr/>
            </a:lvl6pPr>
            <a:lvl7pPr indent="-320040"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9" name="Google Shape;39;p2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Üres" type="blank">
  <p:cSld name="BLANK">
    <p:spTree>
      <p:nvGrpSpPr>
        <p:cNvPr id="42" name="Shape 42"/>
        <p:cNvGrpSpPr/>
        <p:nvPr/>
      </p:nvGrpSpPr>
      <p:grpSpPr>
        <a:xfrm>
          <a:off x="0" y="0"/>
          <a:ext cx="0" cy="0"/>
          <a:chOff x="0" y="0"/>
          <a:chExt cx="0" cy="0"/>
        </a:xfrm>
      </p:grpSpPr>
      <p:sp>
        <p:nvSpPr>
          <p:cNvPr id="43" name="Google Shape;43;p2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dia" showMasterSp="0" type="title">
  <p:cSld name="TITLE">
    <p:spTree>
      <p:nvGrpSpPr>
        <p:cNvPr id="46" name="Shape 46"/>
        <p:cNvGrpSpPr/>
        <p:nvPr/>
      </p:nvGrpSpPr>
      <p:grpSpPr>
        <a:xfrm>
          <a:off x="0" y="0"/>
          <a:ext cx="0" cy="0"/>
          <a:chOff x="0" y="0"/>
          <a:chExt cx="0" cy="0"/>
        </a:xfrm>
      </p:grpSpPr>
      <p:grpSp>
        <p:nvGrpSpPr>
          <p:cNvPr id="47" name="Google Shape;47;p26"/>
          <p:cNvGrpSpPr/>
          <p:nvPr/>
        </p:nvGrpSpPr>
        <p:grpSpPr>
          <a:xfrm>
            <a:off x="0" y="-8467"/>
            <a:ext cx="12192000" cy="6866467"/>
            <a:chOff x="0" y="-8467"/>
            <a:chExt cx="12192000" cy="6866467"/>
          </a:xfrm>
        </p:grpSpPr>
        <p:cxnSp>
          <p:nvCxnSpPr>
            <p:cNvPr id="48" name="Google Shape;48;p26"/>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49" name="Google Shape;49;p26"/>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50" name="Google Shape;50;p2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51" name="Google Shape;51;p26"/>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2" name="Google Shape;52;p26"/>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26"/>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4B4F42">
                <a:alpha val="69411"/>
              </a:srgbClr>
            </a:solidFill>
            <a:ln>
              <a:noFill/>
            </a:ln>
          </p:spPr>
        </p:sp>
        <p:sp>
          <p:nvSpPr>
            <p:cNvPr id="54" name="Google Shape;54;p26"/>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1EC87">
                <a:alpha val="69411"/>
              </a:srgbClr>
            </a:solidFill>
            <a:ln>
              <a:noFill/>
            </a:ln>
          </p:spPr>
        </p:sp>
        <p:sp>
          <p:nvSpPr>
            <p:cNvPr id="55" name="Google Shape;55;p26"/>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56" name="Google Shape;56;p26"/>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26"/>
            <p:cNvSpPr/>
            <p:nvPr/>
          </p:nvSpPr>
          <p:spPr>
            <a:xfrm rot="10800000">
              <a:off x="0" y="0"/>
              <a:ext cx="842596" cy="5666154"/>
            </a:xfrm>
            <a:prstGeom prst="triangle">
              <a:avLst>
                <a:gd fmla="val 10000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 name="Google Shape;58;p26"/>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60" name="Google Shape;60;p2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zakaszfejléc" type="secHead">
  <p:cSld name="SECTION_HEADER">
    <p:spTree>
      <p:nvGrpSpPr>
        <p:cNvPr id="63" name="Shape 63"/>
        <p:cNvGrpSpPr/>
        <p:nvPr/>
      </p:nvGrpSpPr>
      <p:grpSpPr>
        <a:xfrm>
          <a:off x="0" y="0"/>
          <a:ext cx="0" cy="0"/>
          <a:chOff x="0" y="0"/>
          <a:chExt cx="0" cy="0"/>
        </a:xfrm>
      </p:grpSpPr>
      <p:sp>
        <p:nvSpPr>
          <p:cNvPr id="64" name="Google Shape;64;p27"/>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000"/>
              <a:buFont typeface="Trebuchet M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7"/>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66" name="Google Shape;66;p2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artalomrész" type="twoObj">
  <p:cSld name="TWO_OBJECTS">
    <p:spTree>
      <p:nvGrpSpPr>
        <p:cNvPr id="69" name="Shape 69"/>
        <p:cNvGrpSpPr/>
        <p:nvPr/>
      </p:nvGrpSpPr>
      <p:grpSpPr>
        <a:xfrm>
          <a:off x="0" y="0"/>
          <a:ext cx="0" cy="0"/>
          <a:chOff x="0" y="0"/>
          <a:chExt cx="0" cy="0"/>
        </a:xfrm>
      </p:grpSpPr>
      <p:sp>
        <p:nvSpPr>
          <p:cNvPr id="70" name="Google Shape;70;p2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8"/>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40" lvl="2" marL="1371600" algn="l">
              <a:lnSpc>
                <a:spcPct val="100000"/>
              </a:lnSpc>
              <a:spcBef>
                <a:spcPts val="1000"/>
              </a:spcBef>
              <a:spcAft>
                <a:spcPts val="0"/>
              </a:spcAft>
              <a:buSzPts val="1440"/>
              <a:buChar char="►"/>
              <a:defRPr/>
            </a:lvl3pPr>
            <a:lvl4pPr indent="-320040" lvl="3" marL="1828800" algn="l">
              <a:lnSpc>
                <a:spcPct val="100000"/>
              </a:lnSpc>
              <a:spcBef>
                <a:spcPts val="1000"/>
              </a:spcBef>
              <a:spcAft>
                <a:spcPts val="0"/>
              </a:spcAft>
              <a:buSzPts val="1440"/>
              <a:buChar char="►"/>
              <a:defRPr/>
            </a:lvl4pPr>
            <a:lvl5pPr indent="-320040" lvl="4" marL="2286000" algn="l">
              <a:lnSpc>
                <a:spcPct val="100000"/>
              </a:lnSpc>
              <a:spcBef>
                <a:spcPts val="1000"/>
              </a:spcBef>
              <a:spcAft>
                <a:spcPts val="0"/>
              </a:spcAft>
              <a:buSzPts val="1440"/>
              <a:buChar char="►"/>
              <a:defRPr/>
            </a:lvl5pPr>
            <a:lvl6pPr indent="-320040" lvl="5" marL="2743200" algn="l">
              <a:lnSpc>
                <a:spcPct val="100000"/>
              </a:lnSpc>
              <a:spcBef>
                <a:spcPts val="1000"/>
              </a:spcBef>
              <a:spcAft>
                <a:spcPts val="0"/>
              </a:spcAft>
              <a:buSzPts val="1440"/>
              <a:buChar char="►"/>
              <a:defRPr/>
            </a:lvl6pPr>
            <a:lvl7pPr indent="-320040"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2" name="Google Shape;72;p28"/>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40" lvl="2" marL="1371600" algn="l">
              <a:lnSpc>
                <a:spcPct val="100000"/>
              </a:lnSpc>
              <a:spcBef>
                <a:spcPts val="1000"/>
              </a:spcBef>
              <a:spcAft>
                <a:spcPts val="0"/>
              </a:spcAft>
              <a:buSzPts val="1440"/>
              <a:buChar char="►"/>
              <a:defRPr/>
            </a:lvl3pPr>
            <a:lvl4pPr indent="-320040" lvl="3" marL="1828800" algn="l">
              <a:lnSpc>
                <a:spcPct val="100000"/>
              </a:lnSpc>
              <a:spcBef>
                <a:spcPts val="1000"/>
              </a:spcBef>
              <a:spcAft>
                <a:spcPts val="0"/>
              </a:spcAft>
              <a:buSzPts val="1440"/>
              <a:buChar char="►"/>
              <a:defRPr/>
            </a:lvl4pPr>
            <a:lvl5pPr indent="-320040" lvl="4" marL="2286000" algn="l">
              <a:lnSpc>
                <a:spcPct val="100000"/>
              </a:lnSpc>
              <a:spcBef>
                <a:spcPts val="1000"/>
              </a:spcBef>
              <a:spcAft>
                <a:spcPts val="0"/>
              </a:spcAft>
              <a:buSzPts val="1440"/>
              <a:buChar char="►"/>
              <a:defRPr/>
            </a:lvl5pPr>
            <a:lvl6pPr indent="-320040" lvl="5" marL="2743200" algn="l">
              <a:lnSpc>
                <a:spcPct val="100000"/>
              </a:lnSpc>
              <a:spcBef>
                <a:spcPts val="1000"/>
              </a:spcBef>
              <a:spcAft>
                <a:spcPts val="0"/>
              </a:spcAft>
              <a:buSzPts val="1440"/>
              <a:buChar char="►"/>
              <a:defRPr/>
            </a:lvl6pPr>
            <a:lvl7pPr indent="-320040"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3" name="Google Shape;73;p2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rész képaláírással" type="objTx">
  <p:cSld name="OBJECT_WITH_CAPTION_TEXT">
    <p:spTree>
      <p:nvGrpSpPr>
        <p:cNvPr id="76" name="Shape 76"/>
        <p:cNvGrpSpPr/>
        <p:nvPr/>
      </p:nvGrpSpPr>
      <p:grpSpPr>
        <a:xfrm>
          <a:off x="0" y="0"/>
          <a:ext cx="0" cy="0"/>
          <a:chOff x="0" y="0"/>
          <a:chExt cx="0" cy="0"/>
        </a:xfrm>
      </p:grpSpPr>
      <p:sp>
        <p:nvSpPr>
          <p:cNvPr id="77" name="Google Shape;77;p29"/>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40" lvl="2" marL="1371600" algn="l">
              <a:lnSpc>
                <a:spcPct val="100000"/>
              </a:lnSpc>
              <a:spcBef>
                <a:spcPts val="1000"/>
              </a:spcBef>
              <a:spcAft>
                <a:spcPts val="0"/>
              </a:spcAft>
              <a:buSzPts val="1440"/>
              <a:buChar char="►"/>
              <a:defRPr/>
            </a:lvl3pPr>
            <a:lvl4pPr indent="-320040" lvl="3" marL="1828800" algn="l">
              <a:lnSpc>
                <a:spcPct val="100000"/>
              </a:lnSpc>
              <a:spcBef>
                <a:spcPts val="1000"/>
              </a:spcBef>
              <a:spcAft>
                <a:spcPts val="0"/>
              </a:spcAft>
              <a:buSzPts val="1440"/>
              <a:buChar char="►"/>
              <a:defRPr/>
            </a:lvl4pPr>
            <a:lvl5pPr indent="-320040" lvl="4" marL="2286000" algn="l">
              <a:lnSpc>
                <a:spcPct val="100000"/>
              </a:lnSpc>
              <a:spcBef>
                <a:spcPts val="1000"/>
              </a:spcBef>
              <a:spcAft>
                <a:spcPts val="0"/>
              </a:spcAft>
              <a:buSzPts val="1440"/>
              <a:buChar char="►"/>
              <a:defRPr/>
            </a:lvl5pPr>
            <a:lvl6pPr indent="-320040" lvl="5" marL="2743200" algn="l">
              <a:lnSpc>
                <a:spcPct val="100000"/>
              </a:lnSpc>
              <a:spcBef>
                <a:spcPts val="1000"/>
              </a:spcBef>
              <a:spcAft>
                <a:spcPts val="0"/>
              </a:spcAft>
              <a:buSzPts val="1440"/>
              <a:buChar char="►"/>
              <a:defRPr/>
            </a:lvl6pPr>
            <a:lvl7pPr indent="-320040"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9" name="Google Shape;79;p29"/>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80" name="Google Shape;80;p2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ép képaláírással" type="picTx">
  <p:cSld name="PICTURE_WITH_CAPTION_TEXT">
    <p:spTree>
      <p:nvGrpSpPr>
        <p:cNvPr id="83" name="Shape 83"/>
        <p:cNvGrpSpPr/>
        <p:nvPr/>
      </p:nvGrpSpPr>
      <p:grpSpPr>
        <a:xfrm>
          <a:off x="0" y="0"/>
          <a:ext cx="0" cy="0"/>
          <a:chOff x="0" y="0"/>
          <a:chExt cx="0" cy="0"/>
        </a:xfrm>
      </p:grpSpPr>
      <p:sp>
        <p:nvSpPr>
          <p:cNvPr id="84" name="Google Shape;84;p30"/>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0"/>
          <p:cNvSpPr/>
          <p:nvPr>
            <p:ph idx="2" type="pic"/>
          </p:nvPr>
        </p:nvSpPr>
        <p:spPr>
          <a:xfrm>
            <a:off x="677334" y="609600"/>
            <a:ext cx="8596668" cy="3845718"/>
          </a:xfrm>
          <a:prstGeom prst="rect">
            <a:avLst/>
          </a:prstGeom>
          <a:noFill/>
          <a:ln>
            <a:noFill/>
          </a:ln>
        </p:spPr>
      </p:sp>
      <p:sp>
        <p:nvSpPr>
          <p:cNvPr id="86" name="Google Shape;86;p30"/>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87" name="Google Shape;87;p3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20"/>
          <p:cNvGrpSpPr/>
          <p:nvPr/>
        </p:nvGrpSpPr>
        <p:grpSpPr>
          <a:xfrm>
            <a:off x="0" y="-8467"/>
            <a:ext cx="12192000" cy="6866467"/>
            <a:chOff x="0" y="-8467"/>
            <a:chExt cx="12192000" cy="6866467"/>
          </a:xfrm>
        </p:grpSpPr>
        <p:cxnSp>
          <p:nvCxnSpPr>
            <p:cNvPr id="7" name="Google Shape;7;p20"/>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20"/>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2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10" name="Google Shape;10;p2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20"/>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4B4F42">
                <a:alpha val="69411"/>
              </a:srgbClr>
            </a:solidFill>
            <a:ln>
              <a:noFill/>
            </a:ln>
          </p:spPr>
        </p:sp>
        <p:sp>
          <p:nvSpPr>
            <p:cNvPr id="13" name="Google Shape;13;p20"/>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1EC87">
                <a:alpha val="69411"/>
              </a:srgbClr>
            </a:solidFill>
            <a:ln>
              <a:noFill/>
            </a:ln>
          </p:spPr>
        </p:sp>
        <p:sp>
          <p:nvSpPr>
            <p:cNvPr id="14" name="Google Shape;14;p2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15" name="Google Shape;15;p20"/>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0"/>
            <p:cNvSpPr/>
            <p:nvPr/>
          </p:nvSpPr>
          <p:spPr>
            <a:xfrm>
              <a:off x="0" y="401320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 name="Google Shape;17;p2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8" name="Google Shape;18;p20"/>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20"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60"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60"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2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2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2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hu-H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8.jpg"/><Relationship Id="rId5" Type="http://schemas.openxmlformats.org/officeDocument/2006/relationships/image" Target="../media/image22.jpg"/><Relationship Id="rId6"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3.jpg"/><Relationship Id="rId5" Type="http://schemas.openxmlformats.org/officeDocument/2006/relationships/image" Target="../media/image27.jpg"/><Relationship Id="rId6"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p1"/>
          <p:cNvSpPr txBox="1"/>
          <p:nvPr>
            <p:ph type="title"/>
          </p:nvPr>
        </p:nvSpPr>
        <p:spPr>
          <a:xfrm>
            <a:off x="1112618" y="89951"/>
            <a:ext cx="5939708" cy="1411150"/>
          </a:xfrm>
          <a:prstGeom prst="rect">
            <a:avLst/>
          </a:prstGeom>
          <a:solidFill>
            <a:srgbClr val="F0F3F6">
              <a:alpha val="80000"/>
            </a:srgbClr>
          </a:solid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Montserrat"/>
              <a:buNone/>
            </a:pPr>
            <a:r>
              <a:rPr b="1" i="0" lang="hu-HU" sz="3300" u="none" strike="noStrike">
                <a:solidFill>
                  <a:schemeClr val="dk1"/>
                </a:solidFill>
                <a:highlight>
                  <a:srgbClr val="FFFF00"/>
                </a:highlight>
                <a:latin typeface="Montserrat"/>
                <a:ea typeface="Montserrat"/>
                <a:cs typeface="Montserrat"/>
                <a:sym typeface="Montserrat"/>
              </a:rPr>
              <a:t>5 költséges és időrabló </a:t>
            </a:r>
            <a:r>
              <a:rPr b="1" i="0" lang="hu-HU" sz="3300" u="none" strike="noStrike">
                <a:solidFill>
                  <a:schemeClr val="dk1"/>
                </a:solidFill>
                <a:latin typeface="Montserrat"/>
                <a:ea typeface="Montserrat"/>
                <a:cs typeface="Montserrat"/>
                <a:sym typeface="Montserrat"/>
              </a:rPr>
              <a:t>hiba, amit elkövethet, ha rossz kerítést vagy kaput választ!</a:t>
            </a:r>
            <a:endParaRPr sz="3300">
              <a:solidFill>
                <a:schemeClr val="dk1"/>
              </a:solidFill>
            </a:endParaRPr>
          </a:p>
        </p:txBody>
      </p:sp>
      <p:pic>
        <p:nvPicPr>
          <p:cNvPr id="135" name="Google Shape;135;p1"/>
          <p:cNvPicPr preferRelativeResize="0"/>
          <p:nvPr/>
        </p:nvPicPr>
        <p:blipFill rotWithShape="1">
          <a:blip r:embed="rId4">
            <a:alphaModFix/>
          </a:blip>
          <a:srcRect b="0" l="0" r="0" t="0"/>
          <a:stretch/>
        </p:blipFill>
        <p:spPr>
          <a:xfrm>
            <a:off x="7570466" y="5207108"/>
            <a:ext cx="2036427" cy="10718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rPr>
              <a:t>5 költséges és időrabló hiba</a:t>
            </a:r>
            <a:endParaRPr/>
          </a:p>
        </p:txBody>
      </p:sp>
      <p:sp>
        <p:nvSpPr>
          <p:cNvPr id="233" name="Google Shape;233;p11"/>
          <p:cNvSpPr txBox="1"/>
          <p:nvPr>
            <p:ph idx="1" type="body"/>
          </p:nvPr>
        </p:nvSpPr>
        <p:spPr>
          <a:xfrm>
            <a:off x="677333" y="2152459"/>
            <a:ext cx="8790517" cy="3880773"/>
          </a:xfrm>
          <a:prstGeom prst="rect">
            <a:avLst/>
          </a:prstGeom>
          <a:noFill/>
          <a:ln>
            <a:noFill/>
          </a:ln>
        </p:spPr>
        <p:txBody>
          <a:bodyPr anchorCtr="0" anchor="t" bIns="45700" lIns="91425" spcFirstLastPara="1" rIns="91425" wrap="square" tIns="45700">
            <a:normAutofit fontScale="92500" lnSpcReduction="10000"/>
          </a:bodyPr>
          <a:lstStyle/>
          <a:p>
            <a:pPr indent="0" lvl="0" marL="137160" rtl="0" algn="l">
              <a:lnSpc>
                <a:spcPct val="100000"/>
              </a:lnSpc>
              <a:spcBef>
                <a:spcPts val="1000"/>
              </a:spcBef>
              <a:spcAft>
                <a:spcPts val="0"/>
              </a:spcAft>
              <a:buSzPct val="86486"/>
              <a:buNone/>
            </a:pPr>
            <a:r>
              <a:rPr b="1" lang="hu-HU">
                <a:solidFill>
                  <a:schemeClr val="dk1"/>
                </a:solidFill>
                <a:latin typeface="Montserrat"/>
                <a:ea typeface="Montserrat"/>
                <a:cs typeface="Montserrat"/>
                <a:sym typeface="Montserrat"/>
              </a:rPr>
              <a:t>Válassza profi csapatunkat, ha…</a:t>
            </a:r>
            <a:endParaRPr>
              <a:solidFill>
                <a:schemeClr val="dk1"/>
              </a:solidFill>
              <a:latin typeface="Montserrat"/>
              <a:ea typeface="Montserrat"/>
              <a:cs typeface="Montserrat"/>
              <a:sym typeface="Montserrat"/>
            </a:endParaRPr>
          </a:p>
          <a:p>
            <a:pPr indent="-320040" lvl="0" marL="457200" rtl="0" algn="l">
              <a:lnSpc>
                <a:spcPct val="100000"/>
              </a:lnSpc>
              <a:spcBef>
                <a:spcPts val="1000"/>
              </a:spcBef>
              <a:spcAft>
                <a:spcPts val="0"/>
              </a:spcAft>
              <a:buSzPct val="86486"/>
              <a:buChar char="►"/>
            </a:pPr>
            <a:r>
              <a:rPr lang="hu-HU">
                <a:solidFill>
                  <a:schemeClr val="dk1"/>
                </a:solidFill>
                <a:latin typeface="Montserrat"/>
                <a:ea typeface="Montserrat"/>
                <a:cs typeface="Montserrat"/>
                <a:sym typeface="Montserrat"/>
              </a:rPr>
              <a:t>Garantáltan tartós eredményt szeretne.</a:t>
            </a:r>
            <a:endParaRPr/>
          </a:p>
          <a:p>
            <a:pPr indent="-320040" lvl="0" marL="457200" rtl="0" algn="l">
              <a:lnSpc>
                <a:spcPct val="100000"/>
              </a:lnSpc>
              <a:spcBef>
                <a:spcPts val="1000"/>
              </a:spcBef>
              <a:spcAft>
                <a:spcPts val="0"/>
              </a:spcAft>
              <a:buSzPct val="86486"/>
              <a:buChar char="►"/>
            </a:pPr>
            <a:r>
              <a:rPr lang="hu-HU">
                <a:solidFill>
                  <a:schemeClr val="dk1"/>
                </a:solidFill>
                <a:latin typeface="Montserrat"/>
                <a:ea typeface="Montserrat"/>
                <a:cs typeface="Montserrat"/>
                <a:sym typeface="Montserrat"/>
              </a:rPr>
              <a:t>Időt szeretne spórolni és biztosra menni a telepítés minőségét illetően.</a:t>
            </a:r>
            <a:endParaRPr/>
          </a:p>
          <a:p>
            <a:pPr indent="-320040" lvl="0" marL="457200" rtl="0" algn="l">
              <a:lnSpc>
                <a:spcPct val="100000"/>
              </a:lnSpc>
              <a:spcBef>
                <a:spcPts val="1000"/>
              </a:spcBef>
              <a:spcAft>
                <a:spcPts val="0"/>
              </a:spcAft>
              <a:buSzPct val="86486"/>
              <a:buChar char="►"/>
            </a:pPr>
            <a:r>
              <a:rPr lang="hu-HU">
                <a:solidFill>
                  <a:schemeClr val="dk1"/>
                </a:solidFill>
                <a:latin typeface="Montserrat"/>
                <a:ea typeface="Montserrat"/>
                <a:cs typeface="Montserrat"/>
                <a:sym typeface="Montserrat"/>
              </a:rPr>
              <a:t>A telepítést gyorsan és zökkenőmentesen szeretné lebonyolítani szakértő kezek által.</a:t>
            </a:r>
            <a:endParaRPr/>
          </a:p>
          <a:p>
            <a:pPr indent="0" lvl="0" marL="137160" rtl="0" algn="l">
              <a:lnSpc>
                <a:spcPct val="100000"/>
              </a:lnSpc>
              <a:spcBef>
                <a:spcPts val="1000"/>
              </a:spcBef>
              <a:spcAft>
                <a:spcPts val="0"/>
              </a:spcAft>
              <a:buSzPct val="86486"/>
              <a:buNone/>
            </a:pPr>
            <a:r>
              <a:t/>
            </a:r>
            <a:endParaRPr>
              <a:solidFill>
                <a:schemeClr val="dk1"/>
              </a:solidFill>
              <a:latin typeface="Montserrat"/>
              <a:ea typeface="Montserrat"/>
              <a:cs typeface="Montserrat"/>
              <a:sym typeface="Montserrat"/>
            </a:endParaRPr>
          </a:p>
          <a:p>
            <a:pPr indent="0" lvl="0" marL="137160" rtl="0" algn="l">
              <a:lnSpc>
                <a:spcPct val="100000"/>
              </a:lnSpc>
              <a:spcBef>
                <a:spcPts val="1000"/>
              </a:spcBef>
              <a:spcAft>
                <a:spcPts val="0"/>
              </a:spcAft>
              <a:buSzPct val="86486"/>
              <a:buNone/>
            </a:pPr>
            <a:r>
              <a:rPr b="1" lang="hu-HU">
                <a:solidFill>
                  <a:schemeClr val="dk1"/>
                </a:solidFill>
                <a:latin typeface="Montserrat"/>
                <a:ea typeface="Montserrat"/>
                <a:cs typeface="Montserrat"/>
                <a:sym typeface="Montserrat"/>
              </a:rPr>
              <a:t>Próbálja ki csináld magad rendszerünket, ha…</a:t>
            </a:r>
            <a:endParaRPr>
              <a:solidFill>
                <a:schemeClr val="dk1"/>
              </a:solidFill>
              <a:latin typeface="Montserrat"/>
              <a:ea typeface="Montserrat"/>
              <a:cs typeface="Montserrat"/>
              <a:sym typeface="Montserrat"/>
            </a:endParaRPr>
          </a:p>
          <a:p>
            <a:pPr indent="-320040" lvl="0" marL="457200" rtl="0" algn="l">
              <a:lnSpc>
                <a:spcPct val="100000"/>
              </a:lnSpc>
              <a:spcBef>
                <a:spcPts val="1000"/>
              </a:spcBef>
              <a:spcAft>
                <a:spcPts val="0"/>
              </a:spcAft>
              <a:buSzPct val="86486"/>
              <a:buChar char="►"/>
            </a:pPr>
            <a:r>
              <a:rPr lang="hu-HU">
                <a:solidFill>
                  <a:schemeClr val="dk1"/>
                </a:solidFill>
                <a:latin typeface="Montserrat"/>
                <a:ea typeface="Montserrat"/>
                <a:cs typeface="Montserrat"/>
                <a:sym typeface="Montserrat"/>
              </a:rPr>
              <a:t>Szívesen dolgozna saját kezűleg a kerítés telepítésén.</a:t>
            </a:r>
            <a:endParaRPr/>
          </a:p>
          <a:p>
            <a:pPr indent="-320040" lvl="0" marL="457200" rtl="0" algn="l">
              <a:lnSpc>
                <a:spcPct val="100000"/>
              </a:lnSpc>
              <a:spcBef>
                <a:spcPts val="1000"/>
              </a:spcBef>
              <a:spcAft>
                <a:spcPts val="0"/>
              </a:spcAft>
              <a:buSzPct val="86486"/>
              <a:buChar char="►"/>
            </a:pPr>
            <a:r>
              <a:rPr lang="hu-HU">
                <a:solidFill>
                  <a:schemeClr val="dk1"/>
                </a:solidFill>
                <a:latin typeface="Montserrat"/>
                <a:ea typeface="Montserrat"/>
                <a:cs typeface="Montserrat"/>
                <a:sym typeface="Montserrat"/>
              </a:rPr>
              <a:t>Pénzt szeretne megtakarítani a szerelési költségeken.</a:t>
            </a:r>
            <a:endParaRPr/>
          </a:p>
          <a:p>
            <a:pPr indent="-320040" lvl="0" marL="457200" rtl="0" algn="l">
              <a:lnSpc>
                <a:spcPct val="100000"/>
              </a:lnSpc>
              <a:spcBef>
                <a:spcPts val="1000"/>
              </a:spcBef>
              <a:spcAft>
                <a:spcPts val="0"/>
              </a:spcAft>
              <a:buSzPct val="86486"/>
              <a:buChar char="►"/>
            </a:pPr>
            <a:r>
              <a:rPr lang="hu-HU">
                <a:solidFill>
                  <a:schemeClr val="dk1"/>
                </a:solidFill>
                <a:latin typeface="Montserrat"/>
                <a:ea typeface="Montserrat"/>
                <a:cs typeface="Montserrat"/>
                <a:sym typeface="Montserrat"/>
              </a:rPr>
              <a:t>Egyértelmű videós útmutatók segítségével házilag is precíz eredményt szeretne elérni.</a:t>
            </a:r>
            <a:endParaRPr/>
          </a:p>
          <a:p>
            <a:pPr indent="-194310" lvl="0" marL="285750" rtl="0" algn="just">
              <a:lnSpc>
                <a:spcPct val="100000"/>
              </a:lnSpc>
              <a:spcBef>
                <a:spcPts val="1000"/>
              </a:spcBef>
              <a:spcAft>
                <a:spcPts val="0"/>
              </a:spcAft>
              <a:buSzPct val="86486"/>
              <a:buNone/>
            </a:pPr>
            <a:r>
              <a:t/>
            </a:r>
            <a:endParaRPr>
              <a:solidFill>
                <a:schemeClr val="dk1"/>
              </a:solidFill>
              <a:latin typeface="Montserrat"/>
              <a:ea typeface="Montserrat"/>
              <a:cs typeface="Montserrat"/>
              <a:sym typeface="Montserrat"/>
            </a:endParaRPr>
          </a:p>
          <a:p>
            <a:pPr indent="0" lvl="0" marL="0" rtl="0" algn="just">
              <a:lnSpc>
                <a:spcPct val="100000"/>
              </a:lnSpc>
              <a:spcBef>
                <a:spcPts val="1000"/>
              </a:spcBef>
              <a:spcAft>
                <a:spcPts val="0"/>
              </a:spcAft>
              <a:buSzPct val="86486"/>
              <a:buNone/>
            </a:pPr>
            <a:r>
              <a:t/>
            </a:r>
            <a:endParaRPr>
              <a:solidFill>
                <a:schemeClr val="dk1"/>
              </a:solidFill>
              <a:latin typeface="Montserrat"/>
              <a:ea typeface="Montserrat"/>
              <a:cs typeface="Montserrat"/>
              <a:sym typeface="Montserrat"/>
            </a:endParaRPr>
          </a:p>
          <a:p>
            <a:pPr indent="-251459" lvl="0" marL="342900" rtl="0" algn="l">
              <a:lnSpc>
                <a:spcPct val="100000"/>
              </a:lnSpc>
              <a:spcBef>
                <a:spcPts val="1000"/>
              </a:spcBef>
              <a:spcAft>
                <a:spcPts val="0"/>
              </a:spcAft>
              <a:buSzPct val="86486"/>
              <a:buNone/>
            </a:pPr>
            <a:r>
              <a:t/>
            </a:r>
            <a:endParaRPr>
              <a:solidFill>
                <a:schemeClr val="dk1"/>
              </a:solidFill>
              <a:latin typeface="Montserrat"/>
              <a:ea typeface="Montserrat"/>
              <a:cs typeface="Montserrat"/>
              <a:sym typeface="Montserrat"/>
            </a:endParaRPr>
          </a:p>
        </p:txBody>
      </p:sp>
      <p:pic>
        <p:nvPicPr>
          <p:cNvPr id="234" name="Google Shape;234;p11"/>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pic>
        <p:nvPicPr>
          <p:cNvPr id="235" name="Google Shape;235;p11"/>
          <p:cNvPicPr preferRelativeResize="0"/>
          <p:nvPr/>
        </p:nvPicPr>
        <p:blipFill rotWithShape="1">
          <a:blip r:embed="rId4">
            <a:alphaModFix/>
          </a:blip>
          <a:srcRect b="0" l="0" r="0" t="0"/>
          <a:stretch/>
        </p:blipFill>
        <p:spPr>
          <a:xfrm>
            <a:off x="9404463" y="4411882"/>
            <a:ext cx="957505" cy="957505"/>
          </a:xfrm>
          <a:prstGeom prst="rect">
            <a:avLst/>
          </a:prstGeom>
          <a:noFill/>
          <a:ln>
            <a:noFill/>
          </a:ln>
        </p:spPr>
      </p:pic>
      <p:pic>
        <p:nvPicPr>
          <p:cNvPr id="236" name="Google Shape;236;p11"/>
          <p:cNvPicPr preferRelativeResize="0"/>
          <p:nvPr/>
        </p:nvPicPr>
        <p:blipFill rotWithShape="1">
          <a:blip r:embed="rId5">
            <a:alphaModFix/>
          </a:blip>
          <a:srcRect b="0" l="0" r="0" t="0"/>
          <a:stretch/>
        </p:blipFill>
        <p:spPr>
          <a:xfrm>
            <a:off x="9274002" y="2540000"/>
            <a:ext cx="1024579" cy="1024579"/>
          </a:xfrm>
          <a:prstGeom prst="rect">
            <a:avLst/>
          </a:prstGeom>
          <a:noFill/>
          <a:ln>
            <a:noFill/>
          </a:ln>
        </p:spPr>
      </p:pic>
      <p:sp>
        <p:nvSpPr>
          <p:cNvPr id="237" name="Google Shape;237;p11"/>
          <p:cNvSpPr txBox="1"/>
          <p:nvPr/>
        </p:nvSpPr>
        <p:spPr>
          <a:xfrm>
            <a:off x="677333" y="1488613"/>
            <a:ext cx="8790517" cy="366315"/>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accent1"/>
              </a:buClr>
              <a:buSzPts val="1440"/>
              <a:buFont typeface="Noto Sans Symbols"/>
              <a:buNone/>
            </a:pPr>
            <a:r>
              <a:rPr b="1" i="0" lang="hu-HU" sz="1800" u="none" cap="none" strike="noStrike">
                <a:solidFill>
                  <a:schemeClr val="dk1"/>
                </a:solidFill>
                <a:latin typeface="Montserrat"/>
                <a:ea typeface="Montserrat"/>
                <a:cs typeface="Montserrat"/>
                <a:sym typeface="Montserrat"/>
              </a:rPr>
              <a:t>#3: „Rossz szakember miatt többet fizet javításra, mint az eredeti telepítésre.”</a:t>
            </a:r>
            <a:endParaRPr b="1" i="0" sz="1800" u="none" cap="none" strike="noStrike">
              <a:solidFill>
                <a:srgbClr val="000000"/>
              </a:solidFill>
              <a:latin typeface="Montserrat"/>
              <a:ea typeface="Montserrat"/>
              <a:cs typeface="Montserrat"/>
              <a:sym typeface="Montserrat"/>
            </a:endParaRPr>
          </a:p>
          <a:p>
            <a:pPr indent="0" lvl="0" marL="137160" marR="0" rtl="0" algn="l">
              <a:lnSpc>
                <a:spcPct val="100000"/>
              </a:lnSpc>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rPr>
              <a:t>5 költséges és időrabló hiba</a:t>
            </a:r>
            <a:endParaRPr/>
          </a:p>
        </p:txBody>
      </p:sp>
      <p:sp>
        <p:nvSpPr>
          <p:cNvPr id="243" name="Google Shape;243;p9"/>
          <p:cNvSpPr txBox="1"/>
          <p:nvPr>
            <p:ph idx="1" type="body"/>
          </p:nvPr>
        </p:nvSpPr>
        <p:spPr>
          <a:xfrm>
            <a:off x="677333" y="2347210"/>
            <a:ext cx="8596668" cy="2032563"/>
          </a:xfrm>
          <a:prstGeom prst="rect">
            <a:avLst/>
          </a:prstGeom>
          <a:noFill/>
          <a:ln>
            <a:noFill/>
          </a:ln>
        </p:spPr>
        <p:txBody>
          <a:bodyPr anchorCtr="0" anchor="t" bIns="45700" lIns="91425" spcFirstLastPara="1" rIns="91425" wrap="square" tIns="45700">
            <a:normAutofit fontScale="92500"/>
          </a:bodyPr>
          <a:lstStyle/>
          <a:p>
            <a:pPr indent="0" lvl="0" marL="0" rtl="0" algn="just">
              <a:lnSpc>
                <a:spcPct val="100000"/>
              </a:lnSpc>
              <a:spcBef>
                <a:spcPts val="0"/>
              </a:spcBef>
              <a:spcAft>
                <a:spcPts val="0"/>
              </a:spcAft>
              <a:buClr>
                <a:srgbClr val="D4CB4C"/>
              </a:buClr>
              <a:buSzPct val="100000"/>
              <a:buNone/>
            </a:pPr>
            <a:r>
              <a:rPr b="1" i="0" lang="hu-HU" sz="1800" u="none" cap="none" strike="noStrike">
                <a:solidFill>
                  <a:schemeClr val="dk1"/>
                </a:solidFill>
                <a:latin typeface="Montserrat"/>
                <a:ea typeface="Montserrat"/>
                <a:cs typeface="Montserrat"/>
                <a:sym typeface="Montserrat"/>
              </a:rPr>
              <a:t>Időjárásálló kialakítás:</a:t>
            </a:r>
            <a:r>
              <a:rPr b="0" i="0" lang="hu-HU" sz="1800" u="none" cap="none" strike="noStrike">
                <a:solidFill>
                  <a:schemeClr val="dk1"/>
                </a:solidFill>
                <a:latin typeface="Montserrat"/>
                <a:ea typeface="Montserrat"/>
                <a:cs typeface="Montserrat"/>
                <a:sym typeface="Montserrat"/>
              </a:rPr>
              <a:t> Kerítéseink és kapuink ellenállnak az esőnek, hónak és az erős UV-sugárzásnak, így hosszú éveken át megőrzik minőségüket.</a:t>
            </a:r>
            <a:endParaRPr/>
          </a:p>
          <a:p>
            <a:pPr indent="0" lvl="0" marL="0" rtl="0" algn="just">
              <a:lnSpc>
                <a:spcPct val="100000"/>
              </a:lnSpc>
              <a:spcBef>
                <a:spcPts val="0"/>
              </a:spcBef>
              <a:spcAft>
                <a:spcPts val="0"/>
              </a:spcAft>
              <a:buClr>
                <a:srgbClr val="D4CB4C"/>
              </a:buClr>
              <a:buSzPct val="100000"/>
              <a:buNone/>
            </a:pPr>
            <a:r>
              <a:rPr b="1" i="0" lang="hu-HU" sz="1800" u="none" cap="none" strike="noStrike">
                <a:solidFill>
                  <a:schemeClr val="dk1"/>
                </a:solidFill>
                <a:latin typeface="Montserrat"/>
                <a:ea typeface="Montserrat"/>
                <a:cs typeface="Montserrat"/>
                <a:sym typeface="Montserrat"/>
              </a:rPr>
              <a:t>Masszív, stabil szerkezet:</a:t>
            </a:r>
            <a:r>
              <a:rPr b="0" i="0" lang="hu-HU" sz="1800" u="none" cap="none" strike="noStrike">
                <a:solidFill>
                  <a:schemeClr val="dk1"/>
                </a:solidFill>
                <a:latin typeface="Montserrat"/>
                <a:ea typeface="Montserrat"/>
                <a:cs typeface="Montserrat"/>
                <a:sym typeface="Montserrat"/>
              </a:rPr>
              <a:t> Kerítéseink és kapuink az alumínium profiloknak köszönhetően nemcsak elegánsak, hanem rendkívül tartósak is.</a:t>
            </a:r>
            <a:endParaRPr/>
          </a:p>
          <a:p>
            <a:pPr indent="0" lvl="0" marL="0" rtl="0" algn="just">
              <a:lnSpc>
                <a:spcPct val="100000"/>
              </a:lnSpc>
              <a:spcBef>
                <a:spcPts val="0"/>
              </a:spcBef>
              <a:spcAft>
                <a:spcPts val="0"/>
              </a:spcAft>
              <a:buClr>
                <a:srgbClr val="D4CB4C"/>
              </a:buClr>
              <a:buSzPct val="100000"/>
              <a:buNone/>
            </a:pPr>
            <a:r>
              <a:rPr b="1" i="0" lang="hu-HU" sz="1800" u="none" cap="none" strike="noStrike">
                <a:solidFill>
                  <a:schemeClr val="dk1"/>
                </a:solidFill>
                <a:latin typeface="Montserrat"/>
                <a:ea typeface="Montserrat"/>
                <a:cs typeface="Montserrat"/>
                <a:sym typeface="Montserrat"/>
              </a:rPr>
              <a:t>10 év garancia</a:t>
            </a:r>
            <a:r>
              <a:rPr b="1" lang="hu-HU">
                <a:solidFill>
                  <a:schemeClr val="dk1"/>
                </a:solidFill>
                <a:latin typeface="Montserrat"/>
                <a:ea typeface="Montserrat"/>
                <a:cs typeface="Montserrat"/>
                <a:sym typeface="Montserrat"/>
              </a:rPr>
              <a:t> </a:t>
            </a:r>
            <a:r>
              <a:rPr lang="hu-HU">
                <a:solidFill>
                  <a:schemeClr val="dk1"/>
                </a:solidFill>
                <a:latin typeface="Montserrat"/>
                <a:ea typeface="Montserrat"/>
                <a:cs typeface="Montserrat"/>
                <a:sym typeface="Montserrat"/>
              </a:rPr>
              <a:t>a bevonat minőségére, beleértve a hólyagosodást, leválást, lepattogzást és a korróziót, míg a termékek színtartására 5 év garanciát vállalunk.</a:t>
            </a:r>
            <a:endParaRPr>
              <a:solidFill>
                <a:schemeClr val="dk1"/>
              </a:solidFill>
            </a:endParaRPr>
          </a:p>
        </p:txBody>
      </p:sp>
      <p:pic>
        <p:nvPicPr>
          <p:cNvPr id="244" name="Google Shape;244;p9"/>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sp>
        <p:nvSpPr>
          <p:cNvPr id="245" name="Google Shape;245;p9"/>
          <p:cNvSpPr txBox="1"/>
          <p:nvPr/>
        </p:nvSpPr>
        <p:spPr>
          <a:xfrm>
            <a:off x="677334" y="1488613"/>
            <a:ext cx="8503611" cy="68015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accent1"/>
              </a:buClr>
              <a:buSzPts val="1440"/>
              <a:buFont typeface="Noto Sans Symbols"/>
              <a:buNone/>
            </a:pPr>
            <a:r>
              <a:rPr b="1" i="0" lang="hu-HU" sz="1800" u="none" cap="none" strike="noStrike">
                <a:solidFill>
                  <a:schemeClr val="dk1"/>
                </a:solidFill>
                <a:latin typeface="Montserrat"/>
                <a:ea typeface="Montserrat"/>
                <a:cs typeface="Montserrat"/>
                <a:sym typeface="Montserrat"/>
              </a:rPr>
              <a:t>#4: „Egy gyenge minőségű kerítés néhány év alatt láthatóan romlik</a:t>
            </a:r>
            <a:r>
              <a:rPr b="1" lang="hu-HU" sz="1800">
                <a:solidFill>
                  <a:schemeClr val="dk1"/>
                </a:solidFill>
                <a:latin typeface="Montserrat"/>
                <a:ea typeface="Montserrat"/>
                <a:cs typeface="Montserrat"/>
                <a:sym typeface="Montserrat"/>
              </a:rPr>
              <a:t> </a:t>
            </a:r>
            <a:r>
              <a:rPr b="1" i="0" lang="hu-HU" sz="1800" u="none" cap="none" strike="noStrike">
                <a:solidFill>
                  <a:schemeClr val="dk1"/>
                </a:solidFill>
                <a:latin typeface="Montserrat"/>
                <a:ea typeface="Montserrat"/>
                <a:cs typeface="Montserrat"/>
                <a:sym typeface="Montserrat"/>
              </a:rPr>
              <a:t>megjelenésében és </a:t>
            </a:r>
            <a:r>
              <a:rPr b="1" lang="hu-HU" sz="1800">
                <a:solidFill>
                  <a:schemeClr val="dk1"/>
                </a:solidFill>
                <a:highlight>
                  <a:srgbClr val="FFFF00"/>
                </a:highlight>
                <a:latin typeface="Montserrat"/>
                <a:ea typeface="Montserrat"/>
                <a:cs typeface="Montserrat"/>
                <a:sym typeface="Montserrat"/>
              </a:rPr>
              <a:t>v</a:t>
            </a:r>
            <a:r>
              <a:rPr b="1" i="0" lang="hu-HU" sz="1800" u="none" cap="none" strike="noStrike">
                <a:solidFill>
                  <a:schemeClr val="dk1"/>
                </a:solidFill>
                <a:highlight>
                  <a:srgbClr val="FFFF00"/>
                </a:highlight>
                <a:latin typeface="Montserrat"/>
                <a:ea typeface="Montserrat"/>
                <a:cs typeface="Montserrat"/>
                <a:sym typeface="Montserrat"/>
              </a:rPr>
              <a:t>esz</a:t>
            </a:r>
            <a:r>
              <a:rPr b="1" lang="hu-HU" sz="1800">
                <a:solidFill>
                  <a:schemeClr val="dk1"/>
                </a:solidFill>
                <a:highlight>
                  <a:srgbClr val="FFFF00"/>
                </a:highlight>
                <a:latin typeface="Montserrat"/>
                <a:ea typeface="Montserrat"/>
                <a:cs typeface="Montserrat"/>
                <a:sym typeface="Montserrat"/>
              </a:rPr>
              <a:t>ít a stabilitásából.</a:t>
            </a:r>
            <a:r>
              <a:rPr b="1" i="0" lang="hu-HU" sz="1800" u="none" cap="none" strike="noStrike">
                <a:solidFill>
                  <a:schemeClr val="dk1"/>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a:p>
            <a:pPr indent="0" lvl="0" marL="137160" marR="0" rtl="0" algn="l">
              <a:lnSpc>
                <a:spcPct val="100000"/>
              </a:lnSpc>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p:txBody>
      </p:sp>
      <p:pic>
        <p:nvPicPr>
          <p:cNvPr descr="A building with a fire on the roof&#10;&#10;Description automatically generated" id="246" name="Google Shape;246;p9"/>
          <p:cNvPicPr preferRelativeResize="0"/>
          <p:nvPr/>
        </p:nvPicPr>
        <p:blipFill rotWithShape="1">
          <a:blip r:embed="rId4">
            <a:alphaModFix/>
          </a:blip>
          <a:srcRect b="0" l="0" r="0" t="0"/>
          <a:stretch/>
        </p:blipFill>
        <p:spPr>
          <a:xfrm rot="10800000">
            <a:off x="1710916" y="4379773"/>
            <a:ext cx="2710083" cy="2032563"/>
          </a:xfrm>
          <a:prstGeom prst="rect">
            <a:avLst/>
          </a:prstGeom>
          <a:noFill/>
          <a:ln cap="flat" cmpd="sng" w="19050">
            <a:solidFill>
              <a:schemeClr val="dk1"/>
            </a:solidFill>
            <a:prstDash val="solid"/>
            <a:round/>
            <a:headEnd len="sm" w="sm" type="none"/>
            <a:tailEnd len="sm" w="sm" type="none"/>
          </a:ln>
        </p:spPr>
      </p:pic>
      <p:pic>
        <p:nvPicPr>
          <p:cNvPr descr="A tree next to a fence&#10;&#10;Description automatically generated" id="247" name="Google Shape;247;p9"/>
          <p:cNvPicPr preferRelativeResize="0"/>
          <p:nvPr/>
        </p:nvPicPr>
        <p:blipFill rotWithShape="1">
          <a:blip r:embed="rId5">
            <a:alphaModFix/>
          </a:blip>
          <a:srcRect b="0" l="0" r="0" t="0"/>
          <a:stretch/>
        </p:blipFill>
        <p:spPr>
          <a:xfrm>
            <a:off x="5789025" y="4379773"/>
            <a:ext cx="2710083" cy="2032563"/>
          </a:xfrm>
          <a:prstGeom prst="rect">
            <a:avLst/>
          </a:prstGeom>
          <a:noFill/>
          <a:ln cap="flat" cmpd="sng" w="19050">
            <a:solidFill>
              <a:schemeClr val="dk1"/>
            </a:solidFill>
            <a:prstDash val="solid"/>
            <a:round/>
            <a:headEnd len="sm" w="sm" type="none"/>
            <a:tailEnd len="sm" w="sm" type="none"/>
          </a:ln>
        </p:spPr>
      </p:pic>
      <p:sp>
        <p:nvSpPr>
          <p:cNvPr id="248" name="Google Shape;248;p9"/>
          <p:cNvSpPr txBox="1"/>
          <p:nvPr/>
        </p:nvSpPr>
        <p:spPr>
          <a:xfrm>
            <a:off x="2451045" y="6438278"/>
            <a:ext cx="134363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hu-HU" sz="1400" u="none" cap="none" strike="noStrike">
                <a:solidFill>
                  <a:srgbClr val="000000"/>
                </a:solidFill>
                <a:latin typeface="Montserrat"/>
                <a:ea typeface="Montserrat"/>
                <a:cs typeface="Montserrat"/>
                <a:sym typeface="Montserrat"/>
              </a:rPr>
              <a:t>2014 február </a:t>
            </a:r>
            <a:endParaRPr b="0" i="0" sz="1400" u="none" cap="none" strike="noStrike">
              <a:solidFill>
                <a:srgbClr val="000000"/>
              </a:solidFill>
              <a:latin typeface="Arial"/>
              <a:ea typeface="Arial"/>
              <a:cs typeface="Arial"/>
              <a:sym typeface="Arial"/>
            </a:endParaRPr>
          </a:p>
        </p:txBody>
      </p:sp>
      <p:sp>
        <p:nvSpPr>
          <p:cNvPr id="249" name="Google Shape;249;p9"/>
          <p:cNvSpPr txBox="1"/>
          <p:nvPr/>
        </p:nvSpPr>
        <p:spPr>
          <a:xfrm>
            <a:off x="6528352" y="6452323"/>
            <a:ext cx="123142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hu-HU" sz="1400" u="none" cap="none" strike="noStrike">
                <a:solidFill>
                  <a:srgbClr val="000000"/>
                </a:solidFill>
                <a:latin typeface="Montserrat"/>
                <a:ea typeface="Montserrat"/>
                <a:cs typeface="Montserrat"/>
                <a:sym typeface="Montserrat"/>
              </a:rPr>
              <a:t>2025 január</a:t>
            </a:r>
            <a:endParaRPr b="0" i="0" sz="1400" u="none" cap="none" strike="noStrike">
              <a:solidFill>
                <a:srgbClr val="000000"/>
              </a:solidFill>
              <a:latin typeface="Arial"/>
              <a:ea typeface="Arial"/>
              <a:cs typeface="Arial"/>
              <a:sym typeface="Arial"/>
            </a:endParaRPr>
          </a:p>
        </p:txBody>
      </p:sp>
      <p:pic>
        <p:nvPicPr>
          <p:cNvPr id="250" name="Google Shape;250;p9"/>
          <p:cNvPicPr preferRelativeResize="0"/>
          <p:nvPr/>
        </p:nvPicPr>
        <p:blipFill rotWithShape="1">
          <a:blip r:embed="rId6">
            <a:alphaModFix/>
          </a:blip>
          <a:srcRect b="0" l="0" r="0" t="0"/>
          <a:stretch/>
        </p:blipFill>
        <p:spPr>
          <a:xfrm>
            <a:off x="4786032" y="5077074"/>
            <a:ext cx="637960" cy="6379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rPr>
              <a:t>5 költséges és időrabló hiba</a:t>
            </a:r>
            <a:endParaRPr/>
          </a:p>
        </p:txBody>
      </p:sp>
      <p:sp>
        <p:nvSpPr>
          <p:cNvPr id="256" name="Google Shape;256;p13"/>
          <p:cNvSpPr txBox="1"/>
          <p:nvPr>
            <p:ph idx="1" type="body"/>
          </p:nvPr>
        </p:nvSpPr>
        <p:spPr>
          <a:xfrm>
            <a:off x="677334" y="2071446"/>
            <a:ext cx="8596668" cy="2731463"/>
          </a:xfrm>
          <a:prstGeom prst="rect">
            <a:avLst/>
          </a:prstGeom>
          <a:noFill/>
          <a:ln>
            <a:noFill/>
          </a:ln>
        </p:spPr>
        <p:txBody>
          <a:bodyPr anchorCtr="0" anchor="t" bIns="45700" lIns="91425" spcFirstLastPara="1" rIns="91425" wrap="square" tIns="45700">
            <a:normAutofit lnSpcReduction="10000"/>
          </a:bodyPr>
          <a:lstStyle/>
          <a:p>
            <a:pPr indent="0" lvl="0" marL="137160" rtl="0" algn="just">
              <a:lnSpc>
                <a:spcPct val="100000"/>
              </a:lnSpc>
              <a:spcBef>
                <a:spcPts val="1000"/>
              </a:spcBef>
              <a:spcAft>
                <a:spcPts val="0"/>
              </a:spcAft>
              <a:buSzPts val="1440"/>
              <a:buNone/>
            </a:pPr>
            <a:r>
              <a:rPr lang="hu-HU">
                <a:solidFill>
                  <a:schemeClr val="dk1"/>
                </a:solidFill>
                <a:latin typeface="Montserrat"/>
                <a:ea typeface="Montserrat"/>
                <a:cs typeface="Montserrat"/>
                <a:sym typeface="Montserrat"/>
              </a:rPr>
              <a:t>Ne válasszon fa anyagból készült kerítést, ha nem szeretne rendszeres karbantartási munkákkal bajlódni! A fa kerítések csiszolása, festése és lakkozása időt, pénzt és energiát emészt fel – és mindezt néhány évente meg kell ismételni.</a:t>
            </a:r>
            <a:endParaRPr/>
          </a:p>
          <a:p>
            <a:pPr indent="0" lvl="0" marL="137160" rtl="0" algn="just">
              <a:lnSpc>
                <a:spcPct val="100000"/>
              </a:lnSpc>
              <a:spcBef>
                <a:spcPts val="1000"/>
              </a:spcBef>
              <a:spcAft>
                <a:spcPts val="0"/>
              </a:spcAft>
              <a:buSzPts val="1440"/>
              <a:buNone/>
            </a:pPr>
            <a:r>
              <a:rPr b="1" lang="hu-HU">
                <a:solidFill>
                  <a:schemeClr val="dk1"/>
                </a:solidFill>
                <a:latin typeface="Montserrat"/>
                <a:ea typeface="Montserrat"/>
                <a:cs typeface="Montserrat"/>
                <a:sym typeface="Montserrat"/>
              </a:rPr>
              <a:t>Miért válassza a fa hatású alumínium kerítéseinket és kapuinkat?</a:t>
            </a:r>
            <a:endParaRPr>
              <a:solidFill>
                <a:schemeClr val="dk1"/>
              </a:solidFill>
              <a:latin typeface="Montserrat"/>
              <a:ea typeface="Montserrat"/>
              <a:cs typeface="Montserrat"/>
              <a:sym typeface="Montserrat"/>
            </a:endParaRPr>
          </a:p>
          <a:p>
            <a:pPr indent="0" lvl="0" marL="137160" rtl="0" algn="just">
              <a:lnSpc>
                <a:spcPct val="100000"/>
              </a:lnSpc>
              <a:spcBef>
                <a:spcPts val="1000"/>
              </a:spcBef>
              <a:spcAft>
                <a:spcPts val="0"/>
              </a:spcAft>
              <a:buSzPts val="1440"/>
              <a:buNone/>
            </a:pPr>
            <a:r>
              <a:rPr b="1" lang="hu-HU">
                <a:solidFill>
                  <a:schemeClr val="dk1"/>
                </a:solidFill>
                <a:latin typeface="Montserrat"/>
                <a:ea typeface="Montserrat"/>
                <a:cs typeface="Montserrat"/>
                <a:sym typeface="Montserrat"/>
              </a:rPr>
              <a:t>Természetes megjelenés: </a:t>
            </a:r>
            <a:r>
              <a:rPr lang="hu-HU">
                <a:solidFill>
                  <a:schemeClr val="dk1"/>
                </a:solidFill>
                <a:latin typeface="Montserrat"/>
                <a:ea typeface="Montserrat"/>
                <a:cs typeface="Montserrat"/>
                <a:sym typeface="Montserrat"/>
              </a:rPr>
              <a:t>A fahatású alumínium kerítéseink és kapuink úgy néznek ki, mint az igazi fa, ugyanazzal a meleg, esztétikus hatással. Nem hiszi el? Jöjjön el, nézze meg személyesen, vagy </a:t>
            </a:r>
            <a:r>
              <a:rPr lang="hu-HU">
                <a:solidFill>
                  <a:schemeClr val="dk1"/>
                </a:solidFill>
                <a:highlight>
                  <a:srgbClr val="FFFF00"/>
                </a:highlight>
                <a:latin typeface="Montserrat"/>
                <a:ea typeface="Montserrat"/>
                <a:cs typeface="Montserrat"/>
                <a:sym typeface="Montserrat"/>
              </a:rPr>
              <a:t>kérjen ingyenes színmintát!</a:t>
            </a:r>
            <a:endParaRPr>
              <a:solidFill>
                <a:schemeClr val="dk1"/>
              </a:solidFill>
              <a:highlight>
                <a:srgbClr val="FFFF00"/>
              </a:highlight>
              <a:latin typeface="Montserrat"/>
              <a:ea typeface="Montserrat"/>
              <a:cs typeface="Montserrat"/>
              <a:sym typeface="Montserrat"/>
            </a:endParaRPr>
          </a:p>
          <a:p>
            <a:pPr indent="0" lvl="0" marL="0" rtl="0" algn="just">
              <a:lnSpc>
                <a:spcPct val="100000"/>
              </a:lnSpc>
              <a:spcBef>
                <a:spcPts val="1000"/>
              </a:spcBef>
              <a:spcAft>
                <a:spcPts val="0"/>
              </a:spcAft>
              <a:buSzPts val="1440"/>
              <a:buNone/>
            </a:pPr>
            <a:r>
              <a:t/>
            </a:r>
            <a:endParaRPr>
              <a:solidFill>
                <a:schemeClr val="dk1"/>
              </a:solidFill>
              <a:latin typeface="Montserrat"/>
              <a:ea typeface="Montserrat"/>
              <a:cs typeface="Montserrat"/>
              <a:sym typeface="Montserrat"/>
            </a:endParaRPr>
          </a:p>
          <a:p>
            <a:pPr indent="0" lvl="0" marL="0" rtl="0" algn="just">
              <a:lnSpc>
                <a:spcPct val="100000"/>
              </a:lnSpc>
              <a:spcBef>
                <a:spcPts val="1000"/>
              </a:spcBef>
              <a:spcAft>
                <a:spcPts val="0"/>
              </a:spcAft>
              <a:buSzPts val="1440"/>
              <a:buNone/>
            </a:pPr>
            <a:r>
              <a:t/>
            </a:r>
            <a:endParaRPr>
              <a:solidFill>
                <a:schemeClr val="dk1"/>
              </a:solidFill>
              <a:latin typeface="Montserrat"/>
              <a:ea typeface="Montserrat"/>
              <a:cs typeface="Montserrat"/>
              <a:sym typeface="Montserrat"/>
            </a:endParaRPr>
          </a:p>
        </p:txBody>
      </p:sp>
      <p:pic>
        <p:nvPicPr>
          <p:cNvPr id="257" name="Google Shape;257;p13"/>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sp>
        <p:nvSpPr>
          <p:cNvPr id="258" name="Google Shape;258;p13"/>
          <p:cNvSpPr txBox="1"/>
          <p:nvPr/>
        </p:nvSpPr>
        <p:spPr>
          <a:xfrm>
            <a:off x="677334" y="1488613"/>
            <a:ext cx="8503611" cy="68015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accent1"/>
              </a:buClr>
              <a:buSzPts val="1440"/>
              <a:buFont typeface="Noto Sans Symbols"/>
              <a:buNone/>
            </a:pPr>
            <a:r>
              <a:rPr b="1" i="0" lang="hu-HU" sz="1800" u="none" cap="none" strike="noStrike">
                <a:solidFill>
                  <a:schemeClr val="dk1"/>
                </a:solidFill>
                <a:latin typeface="Montserrat"/>
                <a:ea typeface="Montserrat"/>
                <a:cs typeface="Montserrat"/>
                <a:sym typeface="Montserrat"/>
              </a:rPr>
              <a:t>#5: Hiba, amit sokan elkövetnek: Azt hiszik, az alumínium kerítés nem lehet olyan szép, mint a fa!</a:t>
            </a:r>
            <a:endParaRPr b="0" i="0" sz="1400" u="none" cap="none" strike="noStrike">
              <a:solidFill>
                <a:srgbClr val="000000"/>
              </a:solidFill>
              <a:latin typeface="Arial"/>
              <a:ea typeface="Arial"/>
              <a:cs typeface="Arial"/>
              <a:sym typeface="Arial"/>
            </a:endParaRPr>
          </a:p>
        </p:txBody>
      </p:sp>
      <p:pic>
        <p:nvPicPr>
          <p:cNvPr descr="A fence next to a road&#10;&#10;Description automatically generated" id="259" name="Google Shape;259;p13"/>
          <p:cNvPicPr preferRelativeResize="0"/>
          <p:nvPr/>
        </p:nvPicPr>
        <p:blipFill rotWithShape="1">
          <a:blip r:embed="rId4">
            <a:alphaModFix/>
          </a:blip>
          <a:srcRect b="0" l="0" r="0" t="0"/>
          <a:stretch/>
        </p:blipFill>
        <p:spPr>
          <a:xfrm>
            <a:off x="1259384" y="4920833"/>
            <a:ext cx="2044626" cy="1533470"/>
          </a:xfrm>
          <a:prstGeom prst="rect">
            <a:avLst/>
          </a:prstGeom>
          <a:noFill/>
          <a:ln cap="flat" cmpd="sng" w="12700">
            <a:solidFill>
              <a:schemeClr val="dk1"/>
            </a:solidFill>
            <a:prstDash val="solid"/>
            <a:round/>
            <a:headEnd len="sm" w="sm" type="none"/>
            <a:tailEnd len="sm" w="sm" type="none"/>
          </a:ln>
        </p:spPr>
      </p:pic>
      <p:pic>
        <p:nvPicPr>
          <p:cNvPr descr="A fence and a house&#10;&#10;Description automatically generated" id="260" name="Google Shape;260;p13"/>
          <p:cNvPicPr preferRelativeResize="0"/>
          <p:nvPr/>
        </p:nvPicPr>
        <p:blipFill rotWithShape="1">
          <a:blip r:embed="rId5">
            <a:alphaModFix/>
          </a:blip>
          <a:srcRect b="0" l="0" r="0" t="0"/>
          <a:stretch/>
        </p:blipFill>
        <p:spPr>
          <a:xfrm>
            <a:off x="6553140" y="4920833"/>
            <a:ext cx="2044626" cy="1533470"/>
          </a:xfrm>
          <a:prstGeom prst="rect">
            <a:avLst/>
          </a:prstGeom>
          <a:noFill/>
          <a:ln cap="flat" cmpd="sng" w="12700">
            <a:solidFill>
              <a:schemeClr val="dk1"/>
            </a:solidFill>
            <a:prstDash val="solid"/>
            <a:round/>
            <a:headEnd len="sm" w="sm" type="none"/>
            <a:tailEnd len="sm" w="sm" type="none"/>
          </a:ln>
        </p:spPr>
      </p:pic>
      <p:sp>
        <p:nvSpPr>
          <p:cNvPr id="261" name="Google Shape;261;p13"/>
          <p:cNvSpPr txBox="1"/>
          <p:nvPr/>
        </p:nvSpPr>
        <p:spPr>
          <a:xfrm>
            <a:off x="1699646" y="6505520"/>
            <a:ext cx="116410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hu-HU" sz="1400" u="none" cap="none" strike="noStrike">
                <a:solidFill>
                  <a:srgbClr val="000000"/>
                </a:solidFill>
                <a:latin typeface="Montserrat"/>
                <a:ea typeface="Montserrat"/>
                <a:cs typeface="Montserrat"/>
                <a:sym typeface="Montserrat"/>
              </a:rPr>
              <a:t>Aranytölgy</a:t>
            </a:r>
            <a:endParaRPr b="0" i="0" sz="1400" u="none" cap="none" strike="noStrike">
              <a:solidFill>
                <a:srgbClr val="000000"/>
              </a:solidFill>
              <a:latin typeface="Arial"/>
              <a:ea typeface="Arial"/>
              <a:cs typeface="Arial"/>
              <a:sym typeface="Arial"/>
            </a:endParaRPr>
          </a:p>
        </p:txBody>
      </p:sp>
      <p:sp>
        <p:nvSpPr>
          <p:cNvPr id="262" name="Google Shape;262;p13"/>
          <p:cNvSpPr txBox="1"/>
          <p:nvPr/>
        </p:nvSpPr>
        <p:spPr>
          <a:xfrm>
            <a:off x="4594188" y="6505520"/>
            <a:ext cx="66877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hu-HU" sz="1400" u="none" cap="none" strike="noStrike">
                <a:solidFill>
                  <a:srgbClr val="000000"/>
                </a:solidFill>
                <a:latin typeface="Montserrat"/>
                <a:ea typeface="Montserrat"/>
                <a:cs typeface="Montserrat"/>
                <a:sym typeface="Montserrat"/>
              </a:rPr>
              <a:t>Tölgy</a:t>
            </a:r>
            <a:endParaRPr b="0" i="0" sz="1400" u="none" cap="none" strike="noStrike">
              <a:solidFill>
                <a:srgbClr val="000000"/>
              </a:solidFill>
              <a:latin typeface="Arial"/>
              <a:ea typeface="Arial"/>
              <a:cs typeface="Arial"/>
              <a:sym typeface="Arial"/>
            </a:endParaRPr>
          </a:p>
        </p:txBody>
      </p:sp>
      <p:sp>
        <p:nvSpPr>
          <p:cNvPr id="263" name="Google Shape;263;p13"/>
          <p:cNvSpPr txBox="1"/>
          <p:nvPr/>
        </p:nvSpPr>
        <p:spPr>
          <a:xfrm>
            <a:off x="7328430" y="6505520"/>
            <a:ext cx="49404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hu-HU" sz="1400" u="none" cap="none" strike="noStrike">
                <a:solidFill>
                  <a:srgbClr val="000000"/>
                </a:solidFill>
                <a:latin typeface="Montserrat"/>
                <a:ea typeface="Montserrat"/>
                <a:cs typeface="Montserrat"/>
                <a:sym typeface="Montserrat"/>
              </a:rPr>
              <a:t>Dió</a:t>
            </a:r>
            <a:endParaRPr b="0" i="0" sz="1400" u="none" cap="none" strike="noStrike">
              <a:solidFill>
                <a:srgbClr val="000000"/>
              </a:solidFill>
              <a:latin typeface="Arial"/>
              <a:ea typeface="Arial"/>
              <a:cs typeface="Arial"/>
              <a:sym typeface="Arial"/>
            </a:endParaRPr>
          </a:p>
        </p:txBody>
      </p:sp>
      <p:pic>
        <p:nvPicPr>
          <p:cNvPr descr="A fence next to a house&#10;&#10;Description automatically generated" id="264" name="Google Shape;264;p13"/>
          <p:cNvPicPr preferRelativeResize="0"/>
          <p:nvPr/>
        </p:nvPicPr>
        <p:blipFill rotWithShape="1">
          <a:blip r:embed="rId6">
            <a:alphaModFix/>
          </a:blip>
          <a:srcRect b="0" l="0" r="0" t="0"/>
          <a:stretch/>
        </p:blipFill>
        <p:spPr>
          <a:xfrm>
            <a:off x="3906262" y="4920833"/>
            <a:ext cx="2044626" cy="1533470"/>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rPr>
              <a:t>+1 költséges és időrabló hiba</a:t>
            </a:r>
            <a:endParaRPr/>
          </a:p>
        </p:txBody>
      </p:sp>
      <p:sp>
        <p:nvSpPr>
          <p:cNvPr id="270" name="Google Shape;270;p39"/>
          <p:cNvSpPr txBox="1"/>
          <p:nvPr>
            <p:ph idx="1" type="body"/>
          </p:nvPr>
        </p:nvSpPr>
        <p:spPr>
          <a:xfrm>
            <a:off x="677334" y="2071446"/>
            <a:ext cx="5194077" cy="3491956"/>
          </a:xfrm>
          <a:prstGeom prst="rect">
            <a:avLst/>
          </a:prstGeom>
          <a:noFill/>
          <a:ln>
            <a:noFill/>
          </a:ln>
        </p:spPr>
        <p:txBody>
          <a:bodyPr anchorCtr="0" anchor="t" bIns="45700" lIns="91425" spcFirstLastPara="1" rIns="91425" wrap="square" tIns="45700">
            <a:normAutofit fontScale="92500" lnSpcReduction="20000"/>
          </a:bodyPr>
          <a:lstStyle/>
          <a:p>
            <a:pPr indent="0" lvl="0" marL="137160" rtl="0" algn="just">
              <a:lnSpc>
                <a:spcPct val="100000"/>
              </a:lnSpc>
              <a:spcBef>
                <a:spcPts val="1000"/>
              </a:spcBef>
              <a:spcAft>
                <a:spcPts val="0"/>
              </a:spcAft>
              <a:buSzPct val="86486"/>
              <a:buNone/>
            </a:pPr>
            <a:r>
              <a:rPr lang="hu-HU">
                <a:solidFill>
                  <a:schemeClr val="dk1"/>
                </a:solidFill>
                <a:latin typeface="Montserrat"/>
                <a:ea typeface="Montserrat"/>
                <a:cs typeface="Montserrat"/>
                <a:sym typeface="Montserrat"/>
              </a:rPr>
              <a:t>Sokan még mindig ódzkodnak attól, hogy alumíniumból készült kaput válasszanak, pedig ez a modern és tartós megoldás már elérhető nálunk!</a:t>
            </a:r>
            <a:endParaRPr/>
          </a:p>
          <a:p>
            <a:pPr indent="0" lvl="0" marL="137160" rtl="0" algn="just">
              <a:lnSpc>
                <a:spcPct val="100000"/>
              </a:lnSpc>
              <a:spcBef>
                <a:spcPts val="1000"/>
              </a:spcBef>
              <a:spcAft>
                <a:spcPts val="0"/>
              </a:spcAft>
              <a:buSzPct val="86486"/>
              <a:buNone/>
            </a:pPr>
            <a:r>
              <a:rPr b="1" lang="hu-HU">
                <a:solidFill>
                  <a:schemeClr val="dk1"/>
                </a:solidFill>
                <a:latin typeface="Montserrat"/>
                <a:ea typeface="Montserrat"/>
                <a:cs typeface="Montserrat"/>
                <a:sym typeface="Montserrat"/>
              </a:rPr>
              <a:t>Könnyebb, mint az acél vagy a fa</a:t>
            </a:r>
            <a:r>
              <a:rPr lang="hu-HU">
                <a:solidFill>
                  <a:schemeClr val="dk1"/>
                </a:solidFill>
                <a:latin typeface="Montserrat"/>
                <a:ea typeface="Montserrat"/>
                <a:cs typeface="Montserrat"/>
                <a:sym typeface="Montserrat"/>
              </a:rPr>
              <a:t>, így kevésbé terheli a kapumotort, meghosszabbítva annak élettartamát.</a:t>
            </a:r>
            <a:endParaRPr/>
          </a:p>
          <a:p>
            <a:pPr indent="0" lvl="0" marL="137160" rtl="0" algn="just">
              <a:lnSpc>
                <a:spcPct val="100000"/>
              </a:lnSpc>
              <a:spcBef>
                <a:spcPts val="1000"/>
              </a:spcBef>
              <a:spcAft>
                <a:spcPts val="0"/>
              </a:spcAft>
              <a:buSzPct val="86486"/>
              <a:buNone/>
            </a:pPr>
            <a:r>
              <a:rPr b="1" lang="hu-HU">
                <a:solidFill>
                  <a:schemeClr val="dk1"/>
                </a:solidFill>
                <a:latin typeface="Montserrat"/>
                <a:ea typeface="Montserrat"/>
                <a:cs typeface="Montserrat"/>
                <a:sym typeface="Montserrat"/>
              </a:rPr>
              <a:t>Tökéletesen illeszkedik az alumínium kerítéshez</a:t>
            </a:r>
            <a:r>
              <a:rPr lang="hu-HU">
                <a:solidFill>
                  <a:schemeClr val="dk1"/>
                </a:solidFill>
                <a:latin typeface="Montserrat"/>
                <a:ea typeface="Montserrat"/>
                <a:cs typeface="Montserrat"/>
                <a:sym typeface="Montserrat"/>
              </a:rPr>
              <a:t>, így egységes és esztétikus megjelenést biztosít.</a:t>
            </a:r>
            <a:endParaRPr/>
          </a:p>
          <a:p>
            <a:pPr indent="0" lvl="0" marL="137160" rtl="0" algn="just">
              <a:lnSpc>
                <a:spcPct val="100000"/>
              </a:lnSpc>
              <a:spcBef>
                <a:spcPts val="1000"/>
              </a:spcBef>
              <a:spcAft>
                <a:spcPts val="0"/>
              </a:spcAft>
              <a:buSzPct val="86486"/>
              <a:buNone/>
            </a:pPr>
            <a:r>
              <a:rPr b="1" lang="hu-HU">
                <a:solidFill>
                  <a:schemeClr val="dk1"/>
                </a:solidFill>
                <a:latin typeface="Montserrat"/>
                <a:ea typeface="Montserrat"/>
                <a:cs typeface="Montserrat"/>
                <a:sym typeface="Montserrat"/>
              </a:rPr>
              <a:t>Minden egy helyen beszerezhető </a:t>
            </a:r>
            <a:r>
              <a:rPr lang="hu-HU">
                <a:solidFill>
                  <a:schemeClr val="dk1"/>
                </a:solidFill>
                <a:latin typeface="Montserrat"/>
                <a:ea typeface="Montserrat"/>
                <a:cs typeface="Montserrat"/>
                <a:sym typeface="Montserrat"/>
              </a:rPr>
              <a:t>– Kerítés és kapu egy forrásból, így nincs szükség különböző anyagok és színek egyeztetésére.</a:t>
            </a:r>
            <a:endParaRPr/>
          </a:p>
          <a:p>
            <a:pPr indent="0" lvl="0" marL="0" rtl="0" algn="just">
              <a:lnSpc>
                <a:spcPct val="100000"/>
              </a:lnSpc>
              <a:spcBef>
                <a:spcPts val="1000"/>
              </a:spcBef>
              <a:spcAft>
                <a:spcPts val="0"/>
              </a:spcAft>
              <a:buSzPct val="86486"/>
              <a:buNone/>
            </a:pPr>
            <a:r>
              <a:t/>
            </a:r>
            <a:endParaRPr>
              <a:solidFill>
                <a:schemeClr val="dk1"/>
              </a:solidFill>
              <a:latin typeface="Montserrat"/>
              <a:ea typeface="Montserrat"/>
              <a:cs typeface="Montserrat"/>
              <a:sym typeface="Montserrat"/>
            </a:endParaRPr>
          </a:p>
        </p:txBody>
      </p:sp>
      <p:pic>
        <p:nvPicPr>
          <p:cNvPr id="271" name="Google Shape;271;p39"/>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sp>
        <p:nvSpPr>
          <p:cNvPr id="272" name="Google Shape;272;p39"/>
          <p:cNvSpPr txBox="1"/>
          <p:nvPr/>
        </p:nvSpPr>
        <p:spPr>
          <a:xfrm>
            <a:off x="677334" y="1488613"/>
            <a:ext cx="8503611" cy="68015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accent1"/>
              </a:buClr>
              <a:buSzPts val="1440"/>
              <a:buFont typeface="Noto Sans Symbols"/>
              <a:buNone/>
            </a:pPr>
            <a:r>
              <a:rPr b="1" i="0" lang="hu-HU" sz="1800" u="none" cap="none" strike="noStrike">
                <a:solidFill>
                  <a:schemeClr val="dk1"/>
                </a:solidFill>
                <a:latin typeface="Montserrat"/>
                <a:ea typeface="Montserrat"/>
                <a:cs typeface="Montserrat"/>
                <a:sym typeface="Montserrat"/>
              </a:rPr>
              <a:t>#</a:t>
            </a:r>
            <a:r>
              <a:rPr b="1" i="0" lang="hu-HU" sz="1800" u="none" cap="none" strike="noStrike">
                <a:solidFill>
                  <a:schemeClr val="dk1"/>
                </a:solidFill>
                <a:highlight>
                  <a:srgbClr val="FFFF00"/>
                </a:highlight>
                <a:latin typeface="Montserrat"/>
                <a:ea typeface="Montserrat"/>
                <a:cs typeface="Montserrat"/>
                <a:sym typeface="Montserrat"/>
              </a:rPr>
              <a:t>5+1</a:t>
            </a:r>
            <a:r>
              <a:rPr b="1" i="0" lang="hu-HU" sz="1800" u="none" cap="none" strike="noStrike">
                <a:solidFill>
                  <a:schemeClr val="dk1"/>
                </a:solidFill>
                <a:latin typeface="Montserrat"/>
                <a:ea typeface="Montserrat"/>
                <a:cs typeface="Montserrat"/>
                <a:sym typeface="Montserrat"/>
              </a:rPr>
              <a:t>: Hegesztett acél kaput választanak, alumínium kapu helyett.</a:t>
            </a:r>
            <a:endParaRPr b="1" i="0" sz="1800" u="none" cap="none" strike="noStrike">
              <a:solidFill>
                <a:schemeClr val="dk1"/>
              </a:solidFill>
              <a:latin typeface="Montserrat"/>
              <a:ea typeface="Montserrat"/>
              <a:cs typeface="Montserrat"/>
              <a:sym typeface="Montserrat"/>
            </a:endParaRPr>
          </a:p>
        </p:txBody>
      </p:sp>
      <p:pic>
        <p:nvPicPr>
          <p:cNvPr descr="A gate in front of a house&#10;&#10;Description automatically generated" id="273" name="Google Shape;273;p39"/>
          <p:cNvPicPr preferRelativeResize="0"/>
          <p:nvPr/>
        </p:nvPicPr>
        <p:blipFill rotWithShape="1">
          <a:blip r:embed="rId4">
            <a:alphaModFix/>
          </a:blip>
          <a:srcRect b="13656" l="0" r="0" t="14476"/>
          <a:stretch/>
        </p:blipFill>
        <p:spPr>
          <a:xfrm>
            <a:off x="5983129" y="2428415"/>
            <a:ext cx="5153878" cy="2778017"/>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4"/>
          <p:cNvSpPr txBox="1"/>
          <p:nvPr>
            <p:ph type="title"/>
          </p:nvPr>
        </p:nvSpPr>
        <p:spPr>
          <a:xfrm>
            <a:off x="677334" y="609600"/>
            <a:ext cx="6406957" cy="61883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sz="2800">
                <a:solidFill>
                  <a:schemeClr val="dk1"/>
                </a:solidFill>
              </a:rPr>
              <a:t>Miért érdemes </a:t>
            </a:r>
            <a:r>
              <a:rPr lang="hu-HU" sz="2800">
                <a:solidFill>
                  <a:schemeClr val="dk1"/>
                </a:solidFill>
                <a:highlight>
                  <a:srgbClr val="FFFF00"/>
                </a:highlight>
              </a:rPr>
              <a:t>bennünket</a:t>
            </a:r>
            <a:r>
              <a:rPr lang="hu-HU" sz="2800">
                <a:solidFill>
                  <a:schemeClr val="dk1"/>
                </a:solidFill>
              </a:rPr>
              <a:t> választani?</a:t>
            </a:r>
            <a:endParaRPr sz="2800"/>
          </a:p>
        </p:txBody>
      </p:sp>
      <p:sp>
        <p:nvSpPr>
          <p:cNvPr id="279" name="Google Shape;279;p14"/>
          <p:cNvSpPr txBox="1"/>
          <p:nvPr>
            <p:ph idx="1" type="body"/>
          </p:nvPr>
        </p:nvSpPr>
        <p:spPr>
          <a:xfrm>
            <a:off x="677334" y="1761842"/>
            <a:ext cx="7533793" cy="4766974"/>
          </a:xfrm>
          <a:prstGeom prst="rect">
            <a:avLst/>
          </a:prstGeom>
          <a:noFill/>
          <a:ln>
            <a:noFill/>
          </a:ln>
        </p:spPr>
        <p:txBody>
          <a:bodyPr anchorCtr="0" anchor="t" bIns="45700" lIns="91425" spcFirstLastPara="1" rIns="91425" wrap="square" tIns="45700">
            <a:noAutofit/>
          </a:bodyPr>
          <a:lstStyle/>
          <a:p>
            <a:pPr indent="-457200" lvl="0" marL="457200" rtl="0" algn="just">
              <a:lnSpc>
                <a:spcPct val="100000"/>
              </a:lnSpc>
              <a:spcBef>
                <a:spcPts val="0"/>
              </a:spcBef>
              <a:spcAft>
                <a:spcPts val="0"/>
              </a:spcAft>
              <a:buClr>
                <a:schemeClr val="dk1"/>
              </a:buClr>
              <a:buSzPts val="1280"/>
              <a:buFont typeface="Trebuchet MS"/>
              <a:buAutoNum type="arabicPeriod"/>
            </a:pPr>
            <a:r>
              <a:rPr b="1" lang="hu-HU" sz="1600">
                <a:solidFill>
                  <a:schemeClr val="dk1"/>
                </a:solidFill>
                <a:latin typeface="Montserrat"/>
                <a:ea typeface="Montserrat"/>
                <a:cs typeface="Montserrat"/>
                <a:sym typeface="Montserrat"/>
              </a:rPr>
              <a:t>Karbantartásmentes</a:t>
            </a:r>
            <a:r>
              <a:rPr lang="hu-HU" sz="1600">
                <a:solidFill>
                  <a:schemeClr val="dk1"/>
                </a:solidFill>
                <a:latin typeface="Montserrat"/>
                <a:ea typeface="Montserrat"/>
                <a:cs typeface="Montserrat"/>
                <a:sym typeface="Montserrat"/>
              </a:rPr>
              <a:t> – Alumínium kerítéseink és kapuink nem igényelnek festést, lakkozást vagy időigényes karbantartást.</a:t>
            </a:r>
            <a:endParaRPr/>
          </a:p>
          <a:p>
            <a:pPr indent="-375920" lvl="0" marL="457200" rtl="0" algn="just">
              <a:lnSpc>
                <a:spcPct val="100000"/>
              </a:lnSpc>
              <a:spcBef>
                <a:spcPts val="0"/>
              </a:spcBef>
              <a:spcAft>
                <a:spcPts val="0"/>
              </a:spcAft>
              <a:buClr>
                <a:srgbClr val="3F3F3F"/>
              </a:buClr>
              <a:buSzPts val="1280"/>
              <a:buFont typeface="Trebuchet MS"/>
              <a:buNone/>
            </a:pPr>
            <a:r>
              <a:t/>
            </a:r>
            <a:endParaRPr b="1" sz="1600">
              <a:solidFill>
                <a:schemeClr val="dk1"/>
              </a:solidFill>
              <a:latin typeface="Montserrat"/>
              <a:ea typeface="Montserrat"/>
              <a:cs typeface="Montserrat"/>
              <a:sym typeface="Montserrat"/>
            </a:endParaRPr>
          </a:p>
          <a:p>
            <a:pPr indent="-457200" lvl="0" marL="457200" rtl="0" algn="just">
              <a:lnSpc>
                <a:spcPct val="100000"/>
              </a:lnSpc>
              <a:spcBef>
                <a:spcPts val="0"/>
              </a:spcBef>
              <a:spcAft>
                <a:spcPts val="0"/>
              </a:spcAft>
              <a:buClr>
                <a:schemeClr val="dk1"/>
              </a:buClr>
              <a:buSzPts val="1280"/>
              <a:buFont typeface="Trebuchet MS"/>
              <a:buAutoNum type="arabicPeriod"/>
            </a:pPr>
            <a:r>
              <a:rPr b="1" lang="hu-HU" sz="1600">
                <a:solidFill>
                  <a:schemeClr val="dk1"/>
                </a:solidFill>
                <a:latin typeface="Montserrat"/>
                <a:ea typeface="Montserrat"/>
                <a:cs typeface="Montserrat"/>
                <a:sym typeface="Montserrat"/>
              </a:rPr>
              <a:t>Időtálló minőség</a:t>
            </a:r>
            <a:r>
              <a:rPr lang="hu-HU" sz="1600">
                <a:solidFill>
                  <a:schemeClr val="dk1"/>
                </a:solidFill>
                <a:latin typeface="Montserrat"/>
                <a:ea typeface="Montserrat"/>
                <a:cs typeface="Montserrat"/>
                <a:sym typeface="Montserrat"/>
              </a:rPr>
              <a:t> – UV-álló bevonat védi a szerkezetet, amely évtizedeken át megőrzi színét és stabilitását.</a:t>
            </a:r>
            <a:endParaRPr/>
          </a:p>
          <a:p>
            <a:pPr indent="-375920" lvl="0" marL="457200" rtl="0" algn="just">
              <a:lnSpc>
                <a:spcPct val="100000"/>
              </a:lnSpc>
              <a:spcBef>
                <a:spcPts val="0"/>
              </a:spcBef>
              <a:spcAft>
                <a:spcPts val="0"/>
              </a:spcAft>
              <a:buClr>
                <a:srgbClr val="3F3F3F"/>
              </a:buClr>
              <a:buSzPts val="1280"/>
              <a:buFont typeface="Trebuchet MS"/>
              <a:buNone/>
            </a:pPr>
            <a:r>
              <a:t/>
            </a:r>
            <a:endParaRPr b="1" sz="1600">
              <a:solidFill>
                <a:schemeClr val="dk1"/>
              </a:solidFill>
              <a:latin typeface="Montserrat"/>
              <a:ea typeface="Montserrat"/>
              <a:cs typeface="Montserrat"/>
              <a:sym typeface="Montserrat"/>
            </a:endParaRPr>
          </a:p>
          <a:p>
            <a:pPr indent="-457200" lvl="0" marL="457200" rtl="0" algn="just">
              <a:lnSpc>
                <a:spcPct val="100000"/>
              </a:lnSpc>
              <a:spcBef>
                <a:spcPts val="0"/>
              </a:spcBef>
              <a:spcAft>
                <a:spcPts val="0"/>
              </a:spcAft>
              <a:buClr>
                <a:schemeClr val="dk1"/>
              </a:buClr>
              <a:buSzPts val="1280"/>
              <a:buFont typeface="Trebuchet MS"/>
              <a:buAutoNum type="arabicPeriod"/>
            </a:pPr>
            <a:r>
              <a:rPr b="1" lang="hu-HU" sz="1600">
                <a:solidFill>
                  <a:schemeClr val="dk1"/>
                </a:solidFill>
                <a:latin typeface="Montserrat"/>
                <a:ea typeface="Montserrat"/>
                <a:cs typeface="Montserrat"/>
                <a:sym typeface="Montserrat"/>
              </a:rPr>
              <a:t>Nincsenek rejtett költségek</a:t>
            </a:r>
            <a:r>
              <a:rPr lang="hu-HU" sz="1600">
                <a:solidFill>
                  <a:schemeClr val="dk1"/>
                </a:solidFill>
                <a:latin typeface="Montserrat"/>
                <a:ea typeface="Montserrat"/>
                <a:cs typeface="Montserrat"/>
                <a:sym typeface="Montserrat"/>
              </a:rPr>
              <a:t> – Pontos és átlátható árajánlatot adunk, és a helyszíni méretvétel felelőssége is a miénk!</a:t>
            </a:r>
            <a:endParaRPr/>
          </a:p>
          <a:p>
            <a:pPr indent="-375920" lvl="0" marL="457200" rtl="0" algn="just">
              <a:lnSpc>
                <a:spcPct val="100000"/>
              </a:lnSpc>
              <a:spcBef>
                <a:spcPts val="0"/>
              </a:spcBef>
              <a:spcAft>
                <a:spcPts val="0"/>
              </a:spcAft>
              <a:buClr>
                <a:srgbClr val="3F3F3F"/>
              </a:buClr>
              <a:buSzPts val="1280"/>
              <a:buFont typeface="Trebuchet MS"/>
              <a:buNone/>
            </a:pPr>
            <a:r>
              <a:t/>
            </a:r>
            <a:endParaRPr b="1" sz="1600">
              <a:solidFill>
                <a:schemeClr val="dk1"/>
              </a:solidFill>
              <a:latin typeface="Montserrat"/>
              <a:ea typeface="Montserrat"/>
              <a:cs typeface="Montserrat"/>
              <a:sym typeface="Montserrat"/>
            </a:endParaRPr>
          </a:p>
          <a:p>
            <a:pPr indent="-457200" lvl="0" marL="457200" rtl="0" algn="just">
              <a:lnSpc>
                <a:spcPct val="100000"/>
              </a:lnSpc>
              <a:spcBef>
                <a:spcPts val="0"/>
              </a:spcBef>
              <a:spcAft>
                <a:spcPts val="0"/>
              </a:spcAft>
              <a:buClr>
                <a:schemeClr val="dk1"/>
              </a:buClr>
              <a:buSzPts val="1280"/>
              <a:buFont typeface="Trebuchet MS"/>
              <a:buAutoNum type="arabicPeriod"/>
            </a:pPr>
            <a:r>
              <a:rPr b="1" lang="hu-HU" sz="1600">
                <a:solidFill>
                  <a:schemeClr val="dk1"/>
                </a:solidFill>
                <a:latin typeface="Montserrat"/>
                <a:ea typeface="Montserrat"/>
                <a:cs typeface="Montserrat"/>
                <a:sym typeface="Montserrat"/>
              </a:rPr>
              <a:t>Szakértői telepítés</a:t>
            </a:r>
            <a:r>
              <a:rPr lang="hu-HU" sz="1600">
                <a:solidFill>
                  <a:schemeClr val="dk1"/>
                </a:solidFill>
                <a:latin typeface="Montserrat"/>
                <a:ea typeface="Montserrat"/>
                <a:cs typeface="Montserrat"/>
                <a:sym typeface="Montserrat"/>
              </a:rPr>
              <a:t> – Profi csapatunk precíz és hibamentes kivitelezést garantál.</a:t>
            </a:r>
            <a:endParaRPr/>
          </a:p>
          <a:p>
            <a:pPr indent="-375920" lvl="0" marL="457200" rtl="0" algn="just">
              <a:lnSpc>
                <a:spcPct val="100000"/>
              </a:lnSpc>
              <a:spcBef>
                <a:spcPts val="0"/>
              </a:spcBef>
              <a:spcAft>
                <a:spcPts val="0"/>
              </a:spcAft>
              <a:buClr>
                <a:srgbClr val="3F3F3F"/>
              </a:buClr>
              <a:buSzPts val="1280"/>
              <a:buFont typeface="Trebuchet MS"/>
              <a:buNone/>
            </a:pPr>
            <a:r>
              <a:t/>
            </a:r>
            <a:endParaRPr b="1" sz="1600">
              <a:solidFill>
                <a:schemeClr val="dk1"/>
              </a:solidFill>
              <a:latin typeface="Montserrat"/>
              <a:ea typeface="Montserrat"/>
              <a:cs typeface="Montserrat"/>
              <a:sym typeface="Montserrat"/>
            </a:endParaRPr>
          </a:p>
          <a:p>
            <a:pPr indent="-457200" lvl="0" marL="457200" rtl="0" algn="just">
              <a:lnSpc>
                <a:spcPct val="100000"/>
              </a:lnSpc>
              <a:spcBef>
                <a:spcPts val="0"/>
              </a:spcBef>
              <a:spcAft>
                <a:spcPts val="0"/>
              </a:spcAft>
              <a:buClr>
                <a:schemeClr val="dk1"/>
              </a:buClr>
              <a:buSzPts val="1280"/>
              <a:buFont typeface="Trebuchet MS"/>
              <a:buAutoNum type="arabicPeriod"/>
            </a:pPr>
            <a:r>
              <a:rPr b="1" lang="hu-HU" sz="1600">
                <a:solidFill>
                  <a:schemeClr val="dk1"/>
                </a:solidFill>
                <a:latin typeface="Montserrat"/>
                <a:ea typeface="Montserrat"/>
                <a:cs typeface="Montserrat"/>
                <a:sym typeface="Montserrat"/>
              </a:rPr>
              <a:t>Egyedi megjelenés</a:t>
            </a:r>
            <a:r>
              <a:rPr lang="hu-HU" sz="1600">
                <a:solidFill>
                  <a:schemeClr val="dk1"/>
                </a:solidFill>
                <a:latin typeface="Montserrat"/>
                <a:ea typeface="Montserrat"/>
                <a:cs typeface="Montserrat"/>
                <a:sym typeface="Montserrat"/>
              </a:rPr>
              <a:t> – Széles méret- és színválaszték, amely tökéletesen illeszkedik otthonához.</a:t>
            </a:r>
            <a:endParaRPr/>
          </a:p>
          <a:p>
            <a:pPr indent="-375920" lvl="0" marL="457200" rtl="0" algn="just">
              <a:lnSpc>
                <a:spcPct val="100000"/>
              </a:lnSpc>
              <a:spcBef>
                <a:spcPts val="0"/>
              </a:spcBef>
              <a:spcAft>
                <a:spcPts val="0"/>
              </a:spcAft>
              <a:buClr>
                <a:srgbClr val="3F3F3F"/>
              </a:buClr>
              <a:buSzPts val="1280"/>
              <a:buFont typeface="Trebuchet MS"/>
              <a:buNone/>
            </a:pPr>
            <a:r>
              <a:t/>
            </a:r>
            <a:endParaRPr b="1" sz="1600">
              <a:solidFill>
                <a:schemeClr val="dk1"/>
              </a:solidFill>
              <a:latin typeface="Montserrat"/>
              <a:ea typeface="Montserrat"/>
              <a:cs typeface="Montserrat"/>
              <a:sym typeface="Montserrat"/>
            </a:endParaRPr>
          </a:p>
          <a:p>
            <a:pPr indent="-457200" lvl="0" marL="457200" rtl="0" algn="just">
              <a:lnSpc>
                <a:spcPct val="100000"/>
              </a:lnSpc>
              <a:spcBef>
                <a:spcPts val="0"/>
              </a:spcBef>
              <a:spcAft>
                <a:spcPts val="0"/>
              </a:spcAft>
              <a:buClr>
                <a:schemeClr val="dk1"/>
              </a:buClr>
              <a:buSzPts val="1280"/>
              <a:buFont typeface="Trebuchet MS"/>
              <a:buAutoNum type="arabicPeriod"/>
            </a:pPr>
            <a:r>
              <a:rPr b="1" lang="hu-HU" sz="1600">
                <a:solidFill>
                  <a:schemeClr val="dk1"/>
                </a:solidFill>
                <a:latin typeface="Montserrat"/>
                <a:ea typeface="Montserrat"/>
                <a:cs typeface="Montserrat"/>
                <a:sym typeface="Montserrat"/>
              </a:rPr>
              <a:t>Hosszú távú garancia</a:t>
            </a:r>
            <a:r>
              <a:rPr lang="hu-HU" sz="1600">
                <a:solidFill>
                  <a:schemeClr val="dk1"/>
                </a:solidFill>
                <a:latin typeface="Montserrat"/>
                <a:ea typeface="Montserrat"/>
                <a:cs typeface="Montserrat"/>
                <a:sym typeface="Montserrat"/>
              </a:rPr>
              <a:t> – Legalább 10 év biztonság és megbízhatóság! Minőségi és tartós megoldás, amelyre hosszú éveken át számíthat. Kerítéseink és kapuink nemcsak esztétikus, hanem időtálló befektetés is!</a:t>
            </a:r>
            <a:endParaRPr/>
          </a:p>
        </p:txBody>
      </p:sp>
      <p:pic>
        <p:nvPicPr>
          <p:cNvPr id="280" name="Google Shape;280;p14"/>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pic>
        <p:nvPicPr>
          <p:cNvPr id="281" name="Google Shape;281;p14"/>
          <p:cNvPicPr preferRelativeResize="0"/>
          <p:nvPr/>
        </p:nvPicPr>
        <p:blipFill rotWithShape="1">
          <a:blip r:embed="rId4">
            <a:alphaModFix/>
          </a:blip>
          <a:srcRect b="0" l="0" r="0" t="0"/>
          <a:stretch/>
        </p:blipFill>
        <p:spPr>
          <a:xfrm>
            <a:off x="8498689" y="2995436"/>
            <a:ext cx="765384" cy="828292"/>
          </a:xfrm>
          <a:prstGeom prst="rect">
            <a:avLst/>
          </a:prstGeom>
          <a:noFill/>
          <a:ln>
            <a:noFill/>
          </a:ln>
        </p:spPr>
      </p:pic>
      <p:pic>
        <p:nvPicPr>
          <p:cNvPr id="282" name="Google Shape;282;p14"/>
          <p:cNvPicPr preferRelativeResize="0"/>
          <p:nvPr/>
        </p:nvPicPr>
        <p:blipFill rotWithShape="1">
          <a:blip r:embed="rId5">
            <a:alphaModFix/>
          </a:blip>
          <a:srcRect b="0" l="0" r="0" t="0"/>
          <a:stretch/>
        </p:blipFill>
        <p:spPr>
          <a:xfrm>
            <a:off x="8498690" y="3906555"/>
            <a:ext cx="765384" cy="765384"/>
          </a:xfrm>
          <a:prstGeom prst="rect">
            <a:avLst/>
          </a:prstGeom>
          <a:noFill/>
          <a:ln>
            <a:noFill/>
          </a:ln>
        </p:spPr>
      </p:pic>
      <p:pic>
        <p:nvPicPr>
          <p:cNvPr id="283" name="Google Shape;283;p14"/>
          <p:cNvPicPr preferRelativeResize="0"/>
          <p:nvPr/>
        </p:nvPicPr>
        <p:blipFill rotWithShape="1">
          <a:blip r:embed="rId6">
            <a:alphaModFix/>
          </a:blip>
          <a:srcRect b="0" l="0" r="0" t="0"/>
          <a:stretch/>
        </p:blipFill>
        <p:spPr>
          <a:xfrm>
            <a:off x="8498689" y="4715691"/>
            <a:ext cx="765384" cy="753118"/>
          </a:xfrm>
          <a:prstGeom prst="rect">
            <a:avLst/>
          </a:prstGeom>
          <a:noFill/>
          <a:ln>
            <a:noFill/>
          </a:ln>
        </p:spPr>
      </p:pic>
      <p:pic>
        <p:nvPicPr>
          <p:cNvPr id="284" name="Google Shape;284;p14"/>
          <p:cNvPicPr preferRelativeResize="0"/>
          <p:nvPr/>
        </p:nvPicPr>
        <p:blipFill rotWithShape="1">
          <a:blip r:embed="rId7">
            <a:alphaModFix/>
          </a:blip>
          <a:srcRect b="0" l="0" r="0" t="0"/>
          <a:stretch/>
        </p:blipFill>
        <p:spPr>
          <a:xfrm>
            <a:off x="8498690" y="5468809"/>
            <a:ext cx="765384" cy="803274"/>
          </a:xfrm>
          <a:prstGeom prst="rect">
            <a:avLst/>
          </a:prstGeom>
          <a:noFill/>
          <a:ln>
            <a:noFill/>
          </a:ln>
        </p:spPr>
      </p:pic>
      <p:pic>
        <p:nvPicPr>
          <p:cNvPr id="285" name="Google Shape;285;p14"/>
          <p:cNvPicPr preferRelativeResize="0"/>
          <p:nvPr/>
        </p:nvPicPr>
        <p:blipFill rotWithShape="1">
          <a:blip r:embed="rId8">
            <a:alphaModFix/>
          </a:blip>
          <a:srcRect b="0" l="0" r="0" t="0"/>
          <a:stretch/>
        </p:blipFill>
        <p:spPr>
          <a:xfrm>
            <a:off x="8492809" y="1556882"/>
            <a:ext cx="641684" cy="641684"/>
          </a:xfrm>
          <a:prstGeom prst="rect">
            <a:avLst/>
          </a:prstGeom>
          <a:noFill/>
          <a:ln>
            <a:noFill/>
          </a:ln>
        </p:spPr>
      </p:pic>
      <p:pic>
        <p:nvPicPr>
          <p:cNvPr id="286" name="Google Shape;286;p14"/>
          <p:cNvPicPr preferRelativeResize="0"/>
          <p:nvPr/>
        </p:nvPicPr>
        <p:blipFill rotWithShape="1">
          <a:blip r:embed="rId9">
            <a:alphaModFix/>
          </a:blip>
          <a:srcRect b="0" l="0" r="0" t="0"/>
          <a:stretch/>
        </p:blipFill>
        <p:spPr>
          <a:xfrm>
            <a:off x="8570714" y="2290496"/>
            <a:ext cx="693359" cy="6933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40"/>
          <p:cNvSpPr txBox="1"/>
          <p:nvPr/>
        </p:nvSpPr>
        <p:spPr>
          <a:xfrm>
            <a:off x="97787" y="118759"/>
            <a:ext cx="8064884" cy="1792337"/>
          </a:xfrm>
          <a:prstGeom prst="rect">
            <a:avLst/>
          </a:prstGeom>
          <a:solidFill>
            <a:schemeClr val="lt1">
              <a:alpha val="80392"/>
            </a:schemeClr>
          </a:solidFill>
          <a:ln>
            <a:noFill/>
          </a:ln>
        </p:spPr>
        <p:txBody>
          <a:bodyPr anchorCtr="0" anchor="ctr" bIns="45700" lIns="91425" spcFirstLastPara="1" rIns="91425" wrap="square" tIns="45700">
            <a:normAutofit/>
          </a:bodyPr>
          <a:lstStyle/>
          <a:p>
            <a:pPr indent="0" lvl="0" marL="0" marR="0" rtl="0" algn="just">
              <a:lnSpc>
                <a:spcPct val="100000"/>
              </a:lnSpc>
              <a:spcBef>
                <a:spcPts val="0"/>
              </a:spcBef>
              <a:spcAft>
                <a:spcPts val="0"/>
              </a:spcAft>
              <a:buClr>
                <a:srgbClr val="000000"/>
              </a:buClr>
              <a:buSzPts val="1800"/>
              <a:buFont typeface="Montserrat"/>
              <a:buNone/>
            </a:pPr>
            <a:r>
              <a:rPr b="1" i="0" lang="hu-HU" sz="1800" u="none" cap="none" strike="noStrike">
                <a:solidFill>
                  <a:srgbClr val="000000"/>
                </a:solidFill>
                <a:latin typeface="Montserrat"/>
                <a:ea typeface="Montserrat"/>
                <a:cs typeface="Montserrat"/>
                <a:sym typeface="Montserrat"/>
              </a:rPr>
              <a:t>Otthona, a legértékesebb befektetés – Mi ezt tiszteletben tartjuk!</a:t>
            </a:r>
            <a:br>
              <a:rPr b="1" i="0" lang="hu-HU" sz="1800" u="none" cap="none" strike="noStrike">
                <a:solidFill>
                  <a:srgbClr val="000000"/>
                </a:solidFill>
                <a:latin typeface="Montserrat"/>
                <a:ea typeface="Montserrat"/>
                <a:cs typeface="Montserrat"/>
                <a:sym typeface="Montserrat"/>
              </a:rPr>
            </a:br>
            <a:br>
              <a:rPr b="1" i="0" lang="hu-HU" sz="1800" u="none" cap="none" strike="noStrike">
                <a:solidFill>
                  <a:srgbClr val="000000"/>
                </a:solidFill>
                <a:latin typeface="Montserrat"/>
                <a:ea typeface="Montserrat"/>
                <a:cs typeface="Montserrat"/>
                <a:sym typeface="Montserrat"/>
              </a:rPr>
            </a:br>
            <a:r>
              <a:rPr b="0" i="0" lang="hu-HU" sz="1800" u="none" cap="none" strike="noStrike">
                <a:solidFill>
                  <a:srgbClr val="000000"/>
                </a:solidFill>
                <a:latin typeface="Montserrat"/>
                <a:ea typeface="Montserrat"/>
                <a:cs typeface="Montserrat"/>
                <a:sym typeface="Montserrat"/>
              </a:rPr>
              <a:t>Számunkra egy kerítés nem csupán határoló elem, hanem </a:t>
            </a:r>
            <a:r>
              <a:rPr b="1" i="0" lang="hu-HU" sz="1800" u="none" cap="none" strike="noStrike">
                <a:solidFill>
                  <a:srgbClr val="000000"/>
                </a:solidFill>
                <a:latin typeface="Montserrat"/>
                <a:ea typeface="Montserrat"/>
                <a:cs typeface="Montserrat"/>
                <a:sym typeface="Montserrat"/>
              </a:rPr>
              <a:t>biztonság, esztétika és kényelem egy életen át</a:t>
            </a:r>
            <a:r>
              <a:rPr b="0" i="0" lang="hu-HU" sz="1800" u="none" cap="none" strike="noStrike">
                <a:solidFill>
                  <a:srgbClr val="000000"/>
                </a:solidFill>
                <a:latin typeface="Montserrat"/>
                <a:ea typeface="Montserrat"/>
                <a:cs typeface="Montserrat"/>
                <a:sym typeface="Montserrat"/>
              </a:rPr>
              <a:t>. Célunk, hogy olyan megoldást nyújtsunk, amelyre büszke lehet, és amely méltó módon tükrözi az otthona értékét és történetét.</a:t>
            </a:r>
            <a:endParaRPr b="0" i="0" sz="3600" u="none" cap="none" strike="noStrike">
              <a:solidFill>
                <a:schemeClr val="accent1"/>
              </a:solidFill>
              <a:latin typeface="Trebuchet MS"/>
              <a:ea typeface="Trebuchet MS"/>
              <a:cs typeface="Trebuchet MS"/>
              <a:sym typeface="Trebuchet MS"/>
            </a:endParaRPr>
          </a:p>
        </p:txBody>
      </p:sp>
      <p:sp>
        <p:nvSpPr>
          <p:cNvPr id="292" name="Google Shape;292;p40"/>
          <p:cNvSpPr/>
          <p:nvPr/>
        </p:nvSpPr>
        <p:spPr>
          <a:xfrm>
            <a:off x="501566" y="6092910"/>
            <a:ext cx="6145741" cy="646331"/>
          </a:xfrm>
          <a:prstGeom prst="rect">
            <a:avLst/>
          </a:prstGeom>
          <a:solidFill>
            <a:schemeClr val="lt1">
              <a:alpha val="80392"/>
            </a:schemeClr>
          </a:solid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Montserrat"/>
              <a:buNone/>
            </a:pPr>
            <a:r>
              <a:rPr b="0" i="0" lang="hu-HU" sz="1800" u="none" cap="none" strike="noStrike">
                <a:solidFill>
                  <a:schemeClr val="dk1"/>
                </a:solidFill>
                <a:latin typeface="Montserrat"/>
                <a:ea typeface="Montserrat"/>
                <a:cs typeface="Montserrat"/>
                <a:sym typeface="Montserrat"/>
              </a:rPr>
              <a:t>Kerülje el a hibákat egy gondozásmentes, prémium minőségű kerítéssel – </a:t>
            </a:r>
            <a:r>
              <a:rPr b="0" i="0" lang="hu-HU" sz="1800" u="none" cap="none" strike="noStrike">
                <a:solidFill>
                  <a:schemeClr val="dk1"/>
                </a:solidFill>
                <a:highlight>
                  <a:srgbClr val="FFFF00"/>
                </a:highlight>
                <a:latin typeface="Montserrat"/>
                <a:ea typeface="Montserrat"/>
                <a:cs typeface="Montserrat"/>
                <a:sym typeface="Montserrat"/>
              </a:rPr>
              <a:t>kérjen ajánlatot</a:t>
            </a:r>
            <a:r>
              <a:rPr b="0" i="0" lang="hu-HU" sz="1800" u="none" cap="none" strike="noStrike">
                <a:solidFill>
                  <a:schemeClr val="dk1"/>
                </a:solidFill>
                <a:latin typeface="Montserrat"/>
                <a:ea typeface="Montserrat"/>
                <a:cs typeface="Montserrat"/>
                <a:sym typeface="Montserrat"/>
              </a:rPr>
              <a:t> még ma!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6"/>
          <p:cNvSpPr txBox="1"/>
          <p:nvPr>
            <p:ph type="title"/>
          </p:nvPr>
        </p:nvSpPr>
        <p:spPr>
          <a:xfrm>
            <a:off x="677334" y="609600"/>
            <a:ext cx="6921330"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rPr>
              <a:t>Valóra váltjuk elképzeléseit a tökéletes kerítésről!</a:t>
            </a:r>
            <a:endParaRPr/>
          </a:p>
        </p:txBody>
      </p:sp>
      <p:sp>
        <p:nvSpPr>
          <p:cNvPr id="298" name="Google Shape;298;p16"/>
          <p:cNvSpPr txBox="1"/>
          <p:nvPr>
            <p:ph idx="1" type="body"/>
          </p:nvPr>
        </p:nvSpPr>
        <p:spPr>
          <a:xfrm>
            <a:off x="677334" y="2160589"/>
            <a:ext cx="8596668" cy="451453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just">
              <a:lnSpc>
                <a:spcPct val="100000"/>
              </a:lnSpc>
              <a:spcBef>
                <a:spcPts val="0"/>
              </a:spcBef>
              <a:spcAft>
                <a:spcPts val="0"/>
              </a:spcAft>
              <a:buSzPct val="80000"/>
              <a:buNone/>
            </a:pPr>
            <a:r>
              <a:rPr b="1" lang="hu-HU" sz="1400">
                <a:solidFill>
                  <a:schemeClr val="dk1"/>
                </a:solidFill>
                <a:latin typeface="Montserrat"/>
                <a:ea typeface="Montserrat"/>
                <a:cs typeface="Montserrat"/>
                <a:sym typeface="Montserrat"/>
              </a:rPr>
              <a:t>Így zajlik a folyamat – Egyszerű, gyors és átlátható lépésekben</a:t>
            </a:r>
            <a:endParaRPr/>
          </a:p>
          <a:p>
            <a:pPr indent="0" lvl="0" marL="0" rtl="0" algn="just">
              <a:lnSpc>
                <a:spcPct val="100000"/>
              </a:lnSpc>
              <a:spcBef>
                <a:spcPts val="0"/>
              </a:spcBef>
              <a:spcAft>
                <a:spcPts val="0"/>
              </a:spcAft>
              <a:buSzPct val="80000"/>
              <a:buNone/>
            </a:pPr>
            <a:r>
              <a:t/>
            </a:r>
            <a:endParaRPr b="1" sz="1400">
              <a:solidFill>
                <a:schemeClr val="dk1"/>
              </a:solidFill>
              <a:latin typeface="Montserrat"/>
              <a:ea typeface="Montserrat"/>
              <a:cs typeface="Montserrat"/>
              <a:sym typeface="Montserrat"/>
            </a:endParaRPr>
          </a:p>
          <a:p>
            <a:pPr indent="0" lvl="0" marL="0" rtl="0" algn="just">
              <a:lnSpc>
                <a:spcPct val="100000"/>
              </a:lnSpc>
              <a:spcBef>
                <a:spcPts val="0"/>
              </a:spcBef>
              <a:spcAft>
                <a:spcPts val="0"/>
              </a:spcAft>
              <a:buSzPct val="80000"/>
              <a:buNone/>
            </a:pPr>
            <a:r>
              <a:rPr b="1" lang="hu-HU" sz="1400">
                <a:solidFill>
                  <a:schemeClr val="dk1"/>
                </a:solidFill>
                <a:latin typeface="Montserrat"/>
                <a:ea typeface="Montserrat"/>
                <a:cs typeface="Montserrat"/>
                <a:sym typeface="Montserrat"/>
              </a:rPr>
              <a:t> </a:t>
            </a:r>
            <a:br>
              <a:rPr lang="hu-HU" sz="1400">
                <a:solidFill>
                  <a:schemeClr val="dk1"/>
                </a:solidFill>
                <a:latin typeface="Montserrat"/>
                <a:ea typeface="Montserrat"/>
                <a:cs typeface="Montserrat"/>
                <a:sym typeface="Montserrat"/>
              </a:rPr>
            </a:br>
            <a:r>
              <a:rPr lang="hu-HU" sz="1400">
                <a:solidFill>
                  <a:schemeClr val="dk1"/>
                </a:solidFill>
                <a:latin typeface="Montserrat"/>
                <a:ea typeface="Montserrat"/>
                <a:cs typeface="Montserrat"/>
                <a:sym typeface="Montserrat"/>
              </a:rPr>
              <a:t>1. </a:t>
            </a:r>
            <a:r>
              <a:rPr b="1" lang="hu-HU" sz="1400">
                <a:solidFill>
                  <a:schemeClr val="dk1"/>
                </a:solidFill>
                <a:latin typeface="Montserrat"/>
                <a:ea typeface="Montserrat"/>
                <a:cs typeface="Montserrat"/>
                <a:sym typeface="Montserrat"/>
              </a:rPr>
              <a:t>Kapcsolatfelvétel:</a:t>
            </a:r>
            <a:r>
              <a:rPr lang="hu-HU" sz="1400">
                <a:solidFill>
                  <a:schemeClr val="dk1"/>
                </a:solidFill>
                <a:latin typeface="Montserrat"/>
                <a:ea typeface="Montserrat"/>
                <a:cs typeface="Montserrat"/>
                <a:sym typeface="Montserrat"/>
              </a:rPr>
              <a:t> Lépjen velünk kapcsolatba telefonon vagy online ajánlatkérésen keresztül! Szakértő kollégáink gyorsan válaszolnak, és felmérik az Ön igényeit.</a:t>
            </a:r>
            <a:endParaRPr/>
          </a:p>
          <a:p>
            <a:pPr indent="0" lvl="0" marL="0" rtl="0" algn="just">
              <a:lnSpc>
                <a:spcPct val="100000"/>
              </a:lnSpc>
              <a:spcBef>
                <a:spcPts val="1200"/>
              </a:spcBef>
              <a:spcAft>
                <a:spcPts val="0"/>
              </a:spcAft>
              <a:buSzPct val="80000"/>
              <a:buNone/>
            </a:pPr>
            <a:r>
              <a:rPr lang="hu-HU" sz="1400">
                <a:solidFill>
                  <a:schemeClr val="dk1"/>
                </a:solidFill>
                <a:latin typeface="Montserrat"/>
                <a:ea typeface="Montserrat"/>
                <a:cs typeface="Montserrat"/>
                <a:sym typeface="Montserrat"/>
              </a:rPr>
              <a:t>2. </a:t>
            </a:r>
            <a:r>
              <a:rPr b="1" lang="hu-HU" sz="1400">
                <a:solidFill>
                  <a:schemeClr val="dk1"/>
                </a:solidFill>
                <a:latin typeface="Montserrat"/>
                <a:ea typeface="Montserrat"/>
                <a:cs typeface="Montserrat"/>
                <a:sym typeface="Montserrat"/>
              </a:rPr>
              <a:t>Segítünk a választásban:</a:t>
            </a:r>
            <a:r>
              <a:rPr lang="hu-HU" sz="1400">
                <a:solidFill>
                  <a:schemeClr val="dk1"/>
                </a:solidFill>
                <a:latin typeface="Montserrat"/>
                <a:ea typeface="Montserrat"/>
                <a:cs typeface="Montserrat"/>
                <a:sym typeface="Montserrat"/>
              </a:rPr>
              <a:t> Tapasztalt szakembereink segítenek kiválasztani az otthonához és elképzeléseihez leginkább illő kerítést. Részletes tájékoztatást adunk a lehetőségekről, színekről és egyedi opciókról.</a:t>
            </a:r>
            <a:endParaRPr/>
          </a:p>
          <a:p>
            <a:pPr indent="0" lvl="0" marL="0" rtl="0" algn="just">
              <a:lnSpc>
                <a:spcPct val="100000"/>
              </a:lnSpc>
              <a:spcBef>
                <a:spcPts val="1200"/>
              </a:spcBef>
              <a:spcAft>
                <a:spcPts val="0"/>
              </a:spcAft>
              <a:buSzPct val="80000"/>
              <a:buNone/>
            </a:pPr>
            <a:r>
              <a:rPr lang="hu-HU" sz="1400">
                <a:solidFill>
                  <a:schemeClr val="dk1"/>
                </a:solidFill>
                <a:latin typeface="Montserrat"/>
                <a:ea typeface="Montserrat"/>
                <a:cs typeface="Montserrat"/>
                <a:sym typeface="Montserrat"/>
              </a:rPr>
              <a:t>3. </a:t>
            </a:r>
            <a:r>
              <a:rPr b="1" lang="hu-HU" sz="1400">
                <a:solidFill>
                  <a:schemeClr val="dk1"/>
                </a:solidFill>
                <a:latin typeface="Montserrat"/>
                <a:ea typeface="Montserrat"/>
                <a:cs typeface="Montserrat"/>
                <a:sym typeface="Montserrat"/>
              </a:rPr>
              <a:t>Átlátható árajánlat:</a:t>
            </a:r>
            <a:r>
              <a:rPr lang="hu-HU" sz="1400">
                <a:solidFill>
                  <a:schemeClr val="dk1"/>
                </a:solidFill>
                <a:latin typeface="Montserrat"/>
                <a:ea typeface="Montserrat"/>
                <a:cs typeface="Montserrat"/>
                <a:sym typeface="Montserrat"/>
              </a:rPr>
              <a:t> Az Ön igényei alapján elkészítjük a pontos, rejtett költségektől mentes ajánlatot, amely tartalmazza a teljes munkafolyamatot.</a:t>
            </a:r>
            <a:endParaRPr/>
          </a:p>
          <a:p>
            <a:pPr indent="0" lvl="0" marL="0" rtl="0" algn="just">
              <a:lnSpc>
                <a:spcPct val="100000"/>
              </a:lnSpc>
              <a:spcBef>
                <a:spcPts val="1200"/>
              </a:spcBef>
              <a:spcAft>
                <a:spcPts val="0"/>
              </a:spcAft>
              <a:buSzPct val="80000"/>
              <a:buNone/>
            </a:pPr>
            <a:r>
              <a:rPr lang="hu-HU" sz="1400">
                <a:solidFill>
                  <a:schemeClr val="dk1"/>
                </a:solidFill>
                <a:latin typeface="Montserrat"/>
                <a:ea typeface="Montserrat"/>
                <a:cs typeface="Montserrat"/>
                <a:sym typeface="Montserrat"/>
              </a:rPr>
              <a:t>4. </a:t>
            </a:r>
            <a:r>
              <a:rPr b="1" lang="hu-HU" sz="1400">
                <a:solidFill>
                  <a:schemeClr val="dk1"/>
                </a:solidFill>
                <a:latin typeface="Montserrat"/>
                <a:ea typeface="Montserrat"/>
                <a:cs typeface="Montserrat"/>
                <a:sym typeface="Montserrat"/>
              </a:rPr>
              <a:t>Helyszíni felmérés és végleges ajánlat:</a:t>
            </a:r>
            <a:r>
              <a:rPr lang="hu-HU" sz="1400">
                <a:solidFill>
                  <a:schemeClr val="dk1"/>
                </a:solidFill>
                <a:latin typeface="Montserrat"/>
                <a:ea typeface="Montserrat"/>
                <a:cs typeface="Montserrat"/>
                <a:sym typeface="Montserrat"/>
              </a:rPr>
              <a:t> Amennyiben ajánlatunk megfelel elvárásainak, szakértő csapatunk precíz helyszíni felmérést végez. Ezt követően a lehető legrövidebb időn belül elkészítjük a végleges ajánlatot, amely az esetek 90%-ában megegyezik az előzetes kalkulációval.</a:t>
            </a:r>
            <a:endParaRPr/>
          </a:p>
          <a:p>
            <a:pPr indent="0" lvl="0" marL="0" rtl="0" algn="just">
              <a:lnSpc>
                <a:spcPct val="100000"/>
              </a:lnSpc>
              <a:spcBef>
                <a:spcPts val="1200"/>
              </a:spcBef>
              <a:spcAft>
                <a:spcPts val="0"/>
              </a:spcAft>
              <a:buSzPct val="80000"/>
              <a:buNone/>
            </a:pPr>
            <a:r>
              <a:rPr lang="hu-HU" sz="1400">
                <a:solidFill>
                  <a:schemeClr val="dk1"/>
                </a:solidFill>
                <a:latin typeface="Montserrat"/>
                <a:ea typeface="Montserrat"/>
                <a:cs typeface="Montserrat"/>
                <a:sym typeface="Montserrat"/>
              </a:rPr>
              <a:t>5. </a:t>
            </a:r>
            <a:r>
              <a:rPr b="1" lang="hu-HU" sz="1400">
                <a:solidFill>
                  <a:schemeClr val="dk1"/>
                </a:solidFill>
                <a:latin typeface="Montserrat"/>
                <a:ea typeface="Montserrat"/>
                <a:cs typeface="Montserrat"/>
                <a:sym typeface="Montserrat"/>
              </a:rPr>
              <a:t>Professzionális telepítés:</a:t>
            </a:r>
            <a:r>
              <a:rPr lang="hu-HU" sz="1400">
                <a:solidFill>
                  <a:schemeClr val="dk1"/>
                </a:solidFill>
                <a:latin typeface="Montserrat"/>
                <a:ea typeface="Montserrat"/>
                <a:cs typeface="Montserrat"/>
                <a:sym typeface="Montserrat"/>
              </a:rPr>
              <a:t> Telepítő csapatunk az előre egyeztetett időpontban pontosan érkezik, és szakszerűen elvégzi a telepítést. A munka végeztével tisztán és rendezetten hagyjuk magunk után a területet.</a:t>
            </a:r>
            <a:endParaRPr/>
          </a:p>
          <a:p>
            <a:pPr indent="0" lvl="0" marL="0" rtl="0" algn="just">
              <a:lnSpc>
                <a:spcPct val="100000"/>
              </a:lnSpc>
              <a:spcBef>
                <a:spcPts val="1200"/>
              </a:spcBef>
              <a:spcAft>
                <a:spcPts val="0"/>
              </a:spcAft>
              <a:buSzPct val="80000"/>
              <a:buNone/>
            </a:pPr>
            <a:r>
              <a:rPr lang="hu-HU" sz="1400">
                <a:solidFill>
                  <a:schemeClr val="dk1"/>
                </a:solidFill>
                <a:latin typeface="Montserrat"/>
                <a:ea typeface="Montserrat"/>
                <a:cs typeface="Montserrat"/>
                <a:sym typeface="Montserrat"/>
              </a:rPr>
              <a:t>6. </a:t>
            </a:r>
            <a:r>
              <a:rPr b="1" lang="hu-HU" sz="1400">
                <a:solidFill>
                  <a:schemeClr val="dk1"/>
                </a:solidFill>
                <a:latin typeface="Montserrat"/>
                <a:ea typeface="Montserrat"/>
                <a:cs typeface="Montserrat"/>
                <a:sym typeface="Montserrat"/>
              </a:rPr>
              <a:t>Garancia és támogatás:</a:t>
            </a:r>
            <a:r>
              <a:rPr lang="hu-HU" sz="1400">
                <a:solidFill>
                  <a:schemeClr val="dk1"/>
                </a:solidFill>
                <a:latin typeface="Montserrat"/>
                <a:ea typeface="Montserrat"/>
                <a:cs typeface="Montserrat"/>
                <a:sym typeface="Montserrat"/>
              </a:rPr>
              <a:t> Termékeinkre hosszú távú garanciát vállalunk, és bármilyen kérdés vagy további igény esetén rendelkezésére állunk. Önnek már csak annyi dolga van, hogy élvezze az új kerítés nyújtotta kényelmet és esztétikát!</a:t>
            </a:r>
            <a:endParaRPr/>
          </a:p>
          <a:p>
            <a:pPr indent="0" lvl="0" marL="0" rtl="0" algn="just">
              <a:lnSpc>
                <a:spcPct val="100000"/>
              </a:lnSpc>
              <a:spcBef>
                <a:spcPts val="1200"/>
              </a:spcBef>
              <a:spcAft>
                <a:spcPts val="0"/>
              </a:spcAft>
              <a:buSzPct val="80000"/>
              <a:buNone/>
            </a:pPr>
            <a:r>
              <a:t/>
            </a:r>
            <a:endParaRPr sz="1400">
              <a:solidFill>
                <a:schemeClr val="dk1"/>
              </a:solidFill>
              <a:latin typeface="Montserrat"/>
              <a:ea typeface="Montserrat"/>
              <a:cs typeface="Montserrat"/>
              <a:sym typeface="Montserrat"/>
            </a:endParaRPr>
          </a:p>
          <a:p>
            <a:pPr indent="0" lvl="0" marL="0" rtl="0" algn="just">
              <a:lnSpc>
                <a:spcPct val="100000"/>
              </a:lnSpc>
              <a:spcBef>
                <a:spcPts val="1200"/>
              </a:spcBef>
              <a:spcAft>
                <a:spcPts val="0"/>
              </a:spcAft>
              <a:buSzPct val="79999"/>
              <a:buNone/>
            </a:pPr>
            <a:r>
              <a:rPr lang="hu-HU">
                <a:solidFill>
                  <a:schemeClr val="dk1"/>
                </a:solidFill>
                <a:latin typeface="Montserrat"/>
                <a:ea typeface="Montserrat"/>
                <a:cs typeface="Montserrat"/>
                <a:sym typeface="Montserrat"/>
              </a:rPr>
              <a:t>Egyszerű, gördülékeny folyamat – Válassza a minőséget és a megbízhatóságot!</a:t>
            </a:r>
            <a:endParaRPr>
              <a:solidFill>
                <a:schemeClr val="dk1"/>
              </a:solidFill>
              <a:latin typeface="Montserrat"/>
              <a:ea typeface="Montserrat"/>
              <a:cs typeface="Montserrat"/>
              <a:sym typeface="Montserrat"/>
            </a:endParaRPr>
          </a:p>
        </p:txBody>
      </p:sp>
      <p:sp>
        <p:nvSpPr>
          <p:cNvPr id="299" name="Google Shape;299;p16"/>
          <p:cNvSpPr/>
          <p:nvPr/>
        </p:nvSpPr>
        <p:spPr>
          <a:xfrm>
            <a:off x="340314" y="2835651"/>
            <a:ext cx="104503" cy="3098805"/>
          </a:xfrm>
          <a:prstGeom prst="downArrow">
            <a:avLst>
              <a:gd fmla="val 50000" name="adj1"/>
              <a:gd fmla="val 50000" name="adj2"/>
            </a:avLst>
          </a:prstGeom>
          <a:solidFill>
            <a:schemeClr val="accent1"/>
          </a:solidFill>
          <a:ln cap="rnd" cmpd="sng" w="19050">
            <a:solidFill>
              <a:srgbClr val="A9A3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300" name="Google Shape;300;p16"/>
          <p:cNvSpPr/>
          <p:nvPr/>
        </p:nvSpPr>
        <p:spPr>
          <a:xfrm>
            <a:off x="342248" y="2734051"/>
            <a:ext cx="104503" cy="101600"/>
          </a:xfrm>
          <a:prstGeom prst="donut">
            <a:avLst>
              <a:gd fmla="val 25000" name="adj"/>
            </a:avLst>
          </a:prstGeom>
          <a:solidFill>
            <a:schemeClr val="accent1"/>
          </a:solidFill>
          <a:ln cap="rnd" cmpd="sng" w="19050">
            <a:solidFill>
              <a:srgbClr val="A9A3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01" name="Google Shape;301;p16"/>
          <p:cNvSpPr/>
          <p:nvPr/>
        </p:nvSpPr>
        <p:spPr>
          <a:xfrm>
            <a:off x="342248" y="3243509"/>
            <a:ext cx="104503" cy="101600"/>
          </a:xfrm>
          <a:prstGeom prst="donut">
            <a:avLst>
              <a:gd fmla="val 25000" name="adj"/>
            </a:avLst>
          </a:prstGeom>
          <a:solidFill>
            <a:schemeClr val="accent1"/>
          </a:solidFill>
          <a:ln cap="rnd" cmpd="sng" w="19050">
            <a:solidFill>
              <a:srgbClr val="A9A3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02" name="Google Shape;302;p16"/>
          <p:cNvSpPr/>
          <p:nvPr/>
        </p:nvSpPr>
        <p:spPr>
          <a:xfrm>
            <a:off x="342248" y="3758318"/>
            <a:ext cx="104503" cy="101600"/>
          </a:xfrm>
          <a:prstGeom prst="donut">
            <a:avLst>
              <a:gd fmla="val 25000" name="adj"/>
            </a:avLst>
          </a:prstGeom>
          <a:solidFill>
            <a:schemeClr val="accent1"/>
          </a:solidFill>
          <a:ln cap="rnd" cmpd="sng" w="19050">
            <a:solidFill>
              <a:srgbClr val="A9A3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03" name="Google Shape;303;p16"/>
          <p:cNvSpPr/>
          <p:nvPr/>
        </p:nvSpPr>
        <p:spPr>
          <a:xfrm>
            <a:off x="340314" y="4276797"/>
            <a:ext cx="104503" cy="101600"/>
          </a:xfrm>
          <a:prstGeom prst="donut">
            <a:avLst>
              <a:gd fmla="val 25000" name="adj"/>
            </a:avLst>
          </a:prstGeom>
          <a:solidFill>
            <a:schemeClr val="accent1"/>
          </a:solidFill>
          <a:ln cap="rnd" cmpd="sng" w="19050">
            <a:solidFill>
              <a:srgbClr val="A9A3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04" name="Google Shape;304;p16"/>
          <p:cNvSpPr/>
          <p:nvPr/>
        </p:nvSpPr>
        <p:spPr>
          <a:xfrm>
            <a:off x="342248" y="4954123"/>
            <a:ext cx="104503" cy="101600"/>
          </a:xfrm>
          <a:prstGeom prst="donut">
            <a:avLst>
              <a:gd fmla="val 25000" name="adj"/>
            </a:avLst>
          </a:prstGeom>
          <a:solidFill>
            <a:schemeClr val="accent1"/>
          </a:solidFill>
          <a:ln cap="rnd" cmpd="sng" w="19050">
            <a:solidFill>
              <a:srgbClr val="A9A3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pic>
        <p:nvPicPr>
          <p:cNvPr id="305" name="Google Shape;305;p16"/>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sp>
        <p:nvSpPr>
          <p:cNvPr id="306" name="Google Shape;306;p16"/>
          <p:cNvSpPr/>
          <p:nvPr/>
        </p:nvSpPr>
        <p:spPr>
          <a:xfrm>
            <a:off x="346600" y="5472276"/>
            <a:ext cx="104503" cy="101600"/>
          </a:xfrm>
          <a:prstGeom prst="donut">
            <a:avLst>
              <a:gd fmla="val 25000" name="adj"/>
            </a:avLst>
          </a:prstGeom>
          <a:solidFill>
            <a:schemeClr val="accent1"/>
          </a:solidFill>
          <a:ln cap="rnd" cmpd="sng" w="19050">
            <a:solidFill>
              <a:srgbClr val="A9A3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pic>
        <p:nvPicPr>
          <p:cNvPr id="307" name="Google Shape;307;p16"/>
          <p:cNvPicPr preferRelativeResize="0"/>
          <p:nvPr/>
        </p:nvPicPr>
        <p:blipFill rotWithShape="1">
          <a:blip r:embed="rId4">
            <a:alphaModFix/>
          </a:blip>
          <a:srcRect b="0" l="0" r="0" t="0"/>
          <a:stretch/>
        </p:blipFill>
        <p:spPr>
          <a:xfrm>
            <a:off x="186527" y="6038977"/>
            <a:ext cx="412075" cy="40055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chemeClr val="dk1"/>
              </a:buClr>
              <a:buSzPts val="3600"/>
              <a:buFont typeface="Trebuchet MS"/>
              <a:buNone/>
            </a:pPr>
            <a:r>
              <a:rPr lang="hu-HU">
                <a:solidFill>
                  <a:schemeClr val="dk1"/>
                </a:solidFill>
              </a:rPr>
              <a:t>Mit </a:t>
            </a:r>
            <a:r>
              <a:rPr lang="hu-HU">
                <a:solidFill>
                  <a:schemeClr val="dk1"/>
                </a:solidFill>
                <a:highlight>
                  <a:srgbClr val="FFFF00"/>
                </a:highlight>
              </a:rPr>
              <a:t>veszíthet</a:t>
            </a:r>
            <a:r>
              <a:rPr lang="hu-HU">
                <a:solidFill>
                  <a:schemeClr val="dk1"/>
                </a:solidFill>
              </a:rPr>
              <a:t>, ha nem lép?</a:t>
            </a:r>
            <a:endParaRPr/>
          </a:p>
        </p:txBody>
      </p:sp>
      <p:sp>
        <p:nvSpPr>
          <p:cNvPr id="313" name="Google Shape;313;p17"/>
          <p:cNvSpPr txBox="1"/>
          <p:nvPr>
            <p:ph idx="1" type="body"/>
          </p:nvPr>
        </p:nvSpPr>
        <p:spPr>
          <a:xfrm>
            <a:off x="677334" y="1930400"/>
            <a:ext cx="8960442" cy="4256989"/>
          </a:xfrm>
          <a:prstGeom prst="rect">
            <a:avLst/>
          </a:prstGeom>
          <a:noFill/>
          <a:ln>
            <a:noFill/>
          </a:ln>
        </p:spPr>
        <p:txBody>
          <a:bodyPr anchorCtr="0" anchor="t" bIns="45700" lIns="91425" spcFirstLastPara="1" rIns="91425" wrap="square" tIns="45700">
            <a:normAutofit fontScale="85000" lnSpcReduction="20000"/>
          </a:bodyPr>
          <a:lstStyle/>
          <a:p>
            <a:pPr indent="0" lvl="0" marL="0" rtl="0" algn="just">
              <a:lnSpc>
                <a:spcPct val="120000"/>
              </a:lnSpc>
              <a:spcBef>
                <a:spcPts val="0"/>
              </a:spcBef>
              <a:spcAft>
                <a:spcPts val="0"/>
              </a:spcAft>
              <a:buSzPct val="79999"/>
              <a:buNone/>
            </a:pPr>
            <a:r>
              <a:rPr lang="hu-HU">
                <a:solidFill>
                  <a:schemeClr val="dk1"/>
                </a:solidFill>
                <a:latin typeface="Montserrat"/>
                <a:ea typeface="Montserrat"/>
                <a:cs typeface="Montserrat"/>
                <a:sym typeface="Montserrat"/>
              </a:rPr>
              <a:t>Ne halogassa a döntést, és ne válasszon kompromisszumos megoldást – nézze meg, mit veszíthet vele!</a:t>
            </a:r>
            <a:endParaRPr/>
          </a:p>
          <a:p>
            <a:pPr indent="0" lvl="0" marL="0" rtl="0" algn="just">
              <a:lnSpc>
                <a:spcPct val="120000"/>
              </a:lnSpc>
              <a:spcBef>
                <a:spcPts val="0"/>
              </a:spcBef>
              <a:spcAft>
                <a:spcPts val="0"/>
              </a:spcAft>
              <a:buSzPct val="79999"/>
              <a:buNone/>
            </a:pPr>
            <a:r>
              <a:t/>
            </a:r>
            <a:endParaRPr b="1">
              <a:solidFill>
                <a:schemeClr val="dk1"/>
              </a:solidFill>
              <a:latin typeface="Montserrat"/>
              <a:ea typeface="Montserrat"/>
              <a:cs typeface="Montserrat"/>
              <a:sym typeface="Montserrat"/>
            </a:endParaRPr>
          </a:p>
          <a:p>
            <a:pPr indent="-342900" lvl="0" marL="342900" rtl="0" algn="just">
              <a:lnSpc>
                <a:spcPct val="120000"/>
              </a:lnSpc>
              <a:spcBef>
                <a:spcPts val="1000"/>
              </a:spcBef>
              <a:spcAft>
                <a:spcPts val="0"/>
              </a:spcAft>
              <a:buSzPct val="79999"/>
              <a:buChar char="►"/>
            </a:pPr>
            <a:r>
              <a:rPr b="1" lang="hu-HU">
                <a:solidFill>
                  <a:schemeClr val="dk1"/>
                </a:solidFill>
                <a:latin typeface="Montserrat"/>
                <a:ea typeface="Montserrat"/>
                <a:cs typeface="Montserrat"/>
                <a:sym typeface="Montserrat"/>
              </a:rPr>
              <a:t>Folyamatosan növekvő költségek</a:t>
            </a:r>
            <a:r>
              <a:rPr lang="hu-HU">
                <a:solidFill>
                  <a:schemeClr val="dk1"/>
                </a:solidFill>
                <a:latin typeface="Montserrat"/>
                <a:ea typeface="Montserrat"/>
                <a:cs typeface="Montserrat"/>
                <a:sym typeface="Montserrat"/>
              </a:rPr>
              <a:t> – Az elavult, folyamatos karbantartást igénylő kerítés évente jelentős kiadásokkal járhat. Minél tovább vár a cserével, annál drágábbá válhat a fenntartása.</a:t>
            </a:r>
            <a:endParaRPr/>
          </a:p>
          <a:p>
            <a:pPr indent="-342900" lvl="0" marL="342900" rtl="0" algn="just">
              <a:lnSpc>
                <a:spcPct val="120000"/>
              </a:lnSpc>
              <a:spcBef>
                <a:spcPts val="1000"/>
              </a:spcBef>
              <a:spcAft>
                <a:spcPts val="0"/>
              </a:spcAft>
              <a:buSzPct val="79999"/>
              <a:buChar char="►"/>
            </a:pPr>
            <a:r>
              <a:rPr b="1" lang="hu-HU">
                <a:solidFill>
                  <a:schemeClr val="dk1"/>
                </a:solidFill>
                <a:latin typeface="Montserrat"/>
                <a:ea typeface="Montserrat"/>
                <a:cs typeface="Montserrat"/>
                <a:sym typeface="Montserrat"/>
              </a:rPr>
              <a:t>Csökkenő ingatlanérték</a:t>
            </a:r>
            <a:r>
              <a:rPr lang="hu-HU">
                <a:solidFill>
                  <a:schemeClr val="dk1"/>
                </a:solidFill>
                <a:latin typeface="Montserrat"/>
                <a:ea typeface="Montserrat"/>
                <a:cs typeface="Montserrat"/>
                <a:sym typeface="Montserrat"/>
              </a:rPr>
              <a:t> – Egy régi vagy gyenge minőségű kerítés rontja az otthon összképét, és csökkenti annak piaci értékét. Egy időben hozott döntéssel ez elkerülhető!</a:t>
            </a:r>
            <a:endParaRPr/>
          </a:p>
          <a:p>
            <a:pPr indent="-342900" lvl="0" marL="342900" rtl="0" algn="just">
              <a:lnSpc>
                <a:spcPct val="120000"/>
              </a:lnSpc>
              <a:spcBef>
                <a:spcPts val="1000"/>
              </a:spcBef>
              <a:spcAft>
                <a:spcPts val="0"/>
              </a:spcAft>
              <a:buSzPct val="79999"/>
              <a:buChar char="►"/>
            </a:pPr>
            <a:r>
              <a:rPr b="1" lang="hu-HU">
                <a:solidFill>
                  <a:schemeClr val="dk1"/>
                </a:solidFill>
                <a:latin typeface="Montserrat"/>
                <a:ea typeface="Montserrat"/>
                <a:cs typeface="Montserrat"/>
                <a:sym typeface="Montserrat"/>
              </a:rPr>
              <a:t>Idő- és energiapazarlás</a:t>
            </a:r>
            <a:r>
              <a:rPr lang="hu-HU">
                <a:solidFill>
                  <a:schemeClr val="dk1"/>
                </a:solidFill>
                <a:latin typeface="Montserrat"/>
                <a:ea typeface="Montserrat"/>
                <a:cs typeface="Montserrat"/>
                <a:sym typeface="Montserrat"/>
              </a:rPr>
              <a:t> – Az alacsony minőségű kerítések gyakori karbantartást, javítást igényelnek, amely rengeteg időt és energiát emészt fel hosszú távon.</a:t>
            </a:r>
            <a:endParaRPr/>
          </a:p>
          <a:p>
            <a:pPr indent="-342900" lvl="0" marL="342900" rtl="0" algn="just">
              <a:lnSpc>
                <a:spcPct val="120000"/>
              </a:lnSpc>
              <a:spcBef>
                <a:spcPts val="1000"/>
              </a:spcBef>
              <a:spcAft>
                <a:spcPts val="0"/>
              </a:spcAft>
              <a:buSzPct val="79999"/>
              <a:buChar char="►"/>
            </a:pPr>
            <a:r>
              <a:rPr b="1" lang="hu-HU">
                <a:solidFill>
                  <a:schemeClr val="dk1"/>
                </a:solidFill>
                <a:latin typeface="Montserrat"/>
                <a:ea typeface="Montserrat"/>
                <a:cs typeface="Montserrat"/>
                <a:sym typeface="Montserrat"/>
              </a:rPr>
              <a:t>Biztonsági kockázatok</a:t>
            </a:r>
            <a:r>
              <a:rPr lang="hu-HU">
                <a:solidFill>
                  <a:schemeClr val="dk1"/>
                </a:solidFill>
                <a:latin typeface="Montserrat"/>
                <a:ea typeface="Montserrat"/>
                <a:cs typeface="Montserrat"/>
                <a:sym typeface="Montserrat"/>
              </a:rPr>
              <a:t> – Egy instabil vagy sérült kerítés nem nyújt megfelelő védelmet, veszélyeztetve otthona biztonságát és nyugalmát.</a:t>
            </a:r>
            <a:endParaRPr/>
          </a:p>
          <a:p>
            <a:pPr indent="-342900" lvl="0" marL="342900" rtl="0" algn="just">
              <a:lnSpc>
                <a:spcPct val="120000"/>
              </a:lnSpc>
              <a:spcBef>
                <a:spcPts val="1000"/>
              </a:spcBef>
              <a:spcAft>
                <a:spcPts val="0"/>
              </a:spcAft>
              <a:buSzPct val="79999"/>
              <a:buChar char="►"/>
            </a:pPr>
            <a:r>
              <a:rPr b="1" lang="hu-HU">
                <a:solidFill>
                  <a:schemeClr val="dk1"/>
                </a:solidFill>
                <a:latin typeface="Montserrat"/>
                <a:ea typeface="Montserrat"/>
                <a:cs typeface="Montserrat"/>
                <a:sym typeface="Montserrat"/>
              </a:rPr>
              <a:t>Elmaradt gondozásmentes élmény</a:t>
            </a:r>
            <a:r>
              <a:rPr lang="hu-HU">
                <a:solidFill>
                  <a:schemeClr val="dk1"/>
                </a:solidFill>
                <a:latin typeface="Montserrat"/>
                <a:ea typeface="Montserrat"/>
                <a:cs typeface="Montserrat"/>
                <a:sym typeface="Montserrat"/>
              </a:rPr>
              <a:t> – Egy </a:t>
            </a:r>
            <a:r>
              <a:rPr b="1" lang="hu-HU">
                <a:solidFill>
                  <a:schemeClr val="dk1"/>
                </a:solidFill>
                <a:latin typeface="Montserrat"/>
                <a:ea typeface="Montserrat"/>
                <a:cs typeface="Montserrat"/>
                <a:sym typeface="Montserrat"/>
              </a:rPr>
              <a:t>prémium, gondozásmentes alumínium kerítés</a:t>
            </a:r>
            <a:r>
              <a:rPr lang="hu-HU">
                <a:solidFill>
                  <a:schemeClr val="dk1"/>
                </a:solidFill>
                <a:latin typeface="Montserrat"/>
                <a:ea typeface="Montserrat"/>
                <a:cs typeface="Montserrat"/>
                <a:sym typeface="Montserrat"/>
              </a:rPr>
              <a:t> megszabadítja Önt a karbantartási feladatoktól, így több ideje marad arra, ami igazán fontos!</a:t>
            </a:r>
            <a:endParaRPr>
              <a:solidFill>
                <a:schemeClr val="dk1"/>
              </a:solidFill>
              <a:latin typeface="Montserrat"/>
              <a:ea typeface="Montserrat"/>
              <a:cs typeface="Montserrat"/>
              <a:sym typeface="Montserrat"/>
            </a:endParaRPr>
          </a:p>
        </p:txBody>
      </p:sp>
      <p:pic>
        <p:nvPicPr>
          <p:cNvPr id="314" name="Google Shape;314;p17"/>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sp>
        <p:nvSpPr>
          <p:cNvPr id="315" name="Google Shape;315;p17"/>
          <p:cNvSpPr txBox="1"/>
          <p:nvPr/>
        </p:nvSpPr>
        <p:spPr>
          <a:xfrm>
            <a:off x="964692" y="6248400"/>
            <a:ext cx="6099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hu-HU" sz="1400" u="none" cap="none" strike="noStrike">
                <a:solidFill>
                  <a:srgbClr val="000000"/>
                </a:solidFill>
                <a:latin typeface="Montserrat"/>
                <a:ea typeface="Montserrat"/>
                <a:cs typeface="Montserrat"/>
                <a:sym typeface="Montserrat"/>
              </a:rPr>
              <a:t>Ne várjon tovább, válassza a minőséget és a biztonságot!</a:t>
            </a:r>
            <a:endParaRPr b="0" i="0" sz="1400" u="none" cap="none" strike="noStrike">
              <a:solidFill>
                <a:srgbClr val="000000"/>
              </a:solidFill>
              <a:latin typeface="Arial"/>
              <a:ea typeface="Arial"/>
              <a:cs typeface="Arial"/>
              <a:sym typeface="Arial"/>
            </a:endParaRPr>
          </a:p>
        </p:txBody>
      </p:sp>
      <p:pic>
        <p:nvPicPr>
          <p:cNvPr id="316" name="Google Shape;316;p17"/>
          <p:cNvPicPr preferRelativeResize="0"/>
          <p:nvPr/>
        </p:nvPicPr>
        <p:blipFill rotWithShape="1">
          <a:blip r:embed="rId4">
            <a:alphaModFix/>
          </a:blip>
          <a:srcRect b="0" l="0" r="0" t="0"/>
          <a:stretch/>
        </p:blipFill>
        <p:spPr>
          <a:xfrm>
            <a:off x="6637821" y="6017195"/>
            <a:ext cx="793602" cy="7701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8"/>
          <p:cNvSpPr txBox="1"/>
          <p:nvPr>
            <p:ph type="title"/>
          </p:nvPr>
        </p:nvSpPr>
        <p:spPr>
          <a:xfrm>
            <a:off x="677334" y="475377"/>
            <a:ext cx="6921330" cy="71586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42857"/>
              <a:buFont typeface="Trebuchet MS"/>
              <a:buNone/>
            </a:pPr>
            <a:r>
              <a:rPr lang="hu-HU" sz="2800">
                <a:solidFill>
                  <a:schemeClr val="dk1"/>
                </a:solidFill>
              </a:rPr>
              <a:t>Válasszon minket - </a:t>
            </a:r>
            <a:br>
              <a:rPr lang="hu-HU" sz="2800">
                <a:solidFill>
                  <a:schemeClr val="dk1"/>
                </a:solidFill>
              </a:rPr>
            </a:br>
            <a:r>
              <a:rPr lang="hu-HU" sz="2800">
                <a:solidFill>
                  <a:schemeClr val="dk1"/>
                </a:solidFill>
              </a:rPr>
              <a:t>minőség és megbízhatóság egy helyen</a:t>
            </a:r>
            <a:endParaRPr sz="2800"/>
          </a:p>
        </p:txBody>
      </p:sp>
      <p:sp>
        <p:nvSpPr>
          <p:cNvPr id="322" name="Google Shape;322;p18"/>
          <p:cNvSpPr txBox="1"/>
          <p:nvPr>
            <p:ph idx="2" type="body"/>
          </p:nvPr>
        </p:nvSpPr>
        <p:spPr>
          <a:xfrm>
            <a:off x="677334" y="1512452"/>
            <a:ext cx="4847279" cy="4699595"/>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b="1" lang="hu-HU">
                <a:solidFill>
                  <a:schemeClr val="dk1"/>
                </a:solidFill>
                <a:latin typeface="Montserrat"/>
                <a:ea typeface="Montserrat"/>
                <a:cs typeface="Montserrat"/>
                <a:sym typeface="Montserrat"/>
              </a:rPr>
              <a:t>Gondozásmentes megoldás</a:t>
            </a:r>
            <a:endParaRPr>
              <a:solidFill>
                <a:schemeClr val="dk1"/>
              </a:solidFill>
            </a:endParaRPr>
          </a:p>
          <a:p>
            <a:pPr indent="0" lvl="0" marL="0" rtl="0" algn="l">
              <a:lnSpc>
                <a:spcPct val="100000"/>
              </a:lnSpc>
              <a:spcBef>
                <a:spcPts val="1000"/>
              </a:spcBef>
              <a:spcAft>
                <a:spcPts val="0"/>
              </a:spcAft>
              <a:buSzPts val="1440"/>
              <a:buNone/>
            </a:pPr>
            <a:r>
              <a:rPr lang="hu-HU">
                <a:solidFill>
                  <a:schemeClr val="dk1"/>
                </a:solidFill>
                <a:latin typeface="Montserrat"/>
                <a:ea typeface="Montserrat"/>
                <a:cs typeface="Montserrat"/>
                <a:sym typeface="Montserrat"/>
              </a:rPr>
              <a:t>Nincs többé festés vagy karbantartás.</a:t>
            </a:r>
            <a:endParaRPr>
              <a:solidFill>
                <a:schemeClr val="dk1"/>
              </a:solidFill>
            </a:endParaRPr>
          </a:p>
          <a:p>
            <a:pPr indent="-342900" lvl="0" marL="342900" rtl="0" algn="l">
              <a:lnSpc>
                <a:spcPct val="100000"/>
              </a:lnSpc>
              <a:spcBef>
                <a:spcPts val="1000"/>
              </a:spcBef>
              <a:spcAft>
                <a:spcPts val="0"/>
              </a:spcAft>
              <a:buSzPts val="1440"/>
              <a:buChar char="►"/>
            </a:pPr>
            <a:r>
              <a:rPr b="1" lang="hu-HU">
                <a:solidFill>
                  <a:schemeClr val="dk1"/>
                </a:solidFill>
                <a:latin typeface="Montserrat"/>
                <a:ea typeface="Montserrat"/>
                <a:cs typeface="Montserrat"/>
                <a:sym typeface="Montserrat"/>
              </a:rPr>
              <a:t>Prémium minőségű </a:t>
            </a:r>
            <a:endParaRPr>
              <a:solidFill>
                <a:schemeClr val="dk1"/>
              </a:solidFill>
            </a:endParaRPr>
          </a:p>
          <a:p>
            <a:pPr indent="0" lvl="0" marL="0" rtl="0" algn="l">
              <a:lnSpc>
                <a:spcPct val="100000"/>
              </a:lnSpc>
              <a:spcBef>
                <a:spcPts val="1000"/>
              </a:spcBef>
              <a:spcAft>
                <a:spcPts val="0"/>
              </a:spcAft>
              <a:buSzPts val="1440"/>
              <a:buNone/>
            </a:pPr>
            <a:r>
              <a:rPr lang="hu-HU">
                <a:solidFill>
                  <a:schemeClr val="dk1"/>
                </a:solidFill>
                <a:latin typeface="Montserrat"/>
                <a:ea typeface="Montserrat"/>
                <a:cs typeface="Montserrat"/>
                <a:sym typeface="Montserrat"/>
              </a:rPr>
              <a:t>Időtálló, rozsdamentes megoldás.</a:t>
            </a:r>
            <a:endParaRPr b="1">
              <a:solidFill>
                <a:schemeClr val="dk1"/>
              </a:solidFill>
              <a:latin typeface="Montserrat"/>
              <a:ea typeface="Montserrat"/>
              <a:cs typeface="Montserrat"/>
              <a:sym typeface="Montserrat"/>
            </a:endParaRPr>
          </a:p>
          <a:p>
            <a:pPr indent="-342900" lvl="0" marL="342900" rtl="0" algn="just">
              <a:lnSpc>
                <a:spcPct val="100000"/>
              </a:lnSpc>
              <a:spcBef>
                <a:spcPts val="1000"/>
              </a:spcBef>
              <a:spcAft>
                <a:spcPts val="0"/>
              </a:spcAft>
              <a:buSzPts val="1440"/>
              <a:buChar char="►"/>
            </a:pPr>
            <a:r>
              <a:rPr b="1" lang="hu-HU">
                <a:solidFill>
                  <a:schemeClr val="dk1"/>
                </a:solidFill>
                <a:latin typeface="Montserrat"/>
                <a:ea typeface="Montserrat"/>
                <a:cs typeface="Montserrat"/>
                <a:sym typeface="Montserrat"/>
              </a:rPr>
              <a:t>Modern és esztétikus megjelenés</a:t>
            </a:r>
            <a:endParaRPr>
              <a:solidFill>
                <a:schemeClr val="dk1"/>
              </a:solidFill>
            </a:endParaRPr>
          </a:p>
          <a:p>
            <a:pPr indent="0" lvl="0" marL="0" rtl="0" algn="l">
              <a:lnSpc>
                <a:spcPct val="100000"/>
              </a:lnSpc>
              <a:spcBef>
                <a:spcPts val="1000"/>
              </a:spcBef>
              <a:spcAft>
                <a:spcPts val="0"/>
              </a:spcAft>
              <a:buSzPts val="1440"/>
              <a:buNone/>
            </a:pPr>
            <a:r>
              <a:rPr lang="hu-HU">
                <a:solidFill>
                  <a:schemeClr val="dk1"/>
                </a:solidFill>
                <a:latin typeface="Montserrat"/>
                <a:ea typeface="Montserrat"/>
                <a:cs typeface="Montserrat"/>
                <a:sym typeface="Montserrat"/>
              </a:rPr>
              <a:t>Stílusos design, tökéletesen illeszkedik otthonához. Láthatatlan rögzítések.</a:t>
            </a:r>
            <a:endParaRPr>
              <a:solidFill>
                <a:schemeClr val="dk1"/>
              </a:solidFill>
            </a:endParaRPr>
          </a:p>
          <a:p>
            <a:pPr indent="-342900" lvl="0" marL="342900" rtl="0" algn="l">
              <a:lnSpc>
                <a:spcPct val="100000"/>
              </a:lnSpc>
              <a:spcBef>
                <a:spcPts val="1000"/>
              </a:spcBef>
              <a:spcAft>
                <a:spcPts val="0"/>
              </a:spcAft>
              <a:buSzPts val="1440"/>
              <a:buChar char="►"/>
            </a:pPr>
            <a:r>
              <a:rPr b="1" lang="hu-HU">
                <a:solidFill>
                  <a:schemeClr val="dk1"/>
                </a:solidFill>
                <a:latin typeface="Montserrat"/>
                <a:ea typeface="Montserrat"/>
                <a:cs typeface="Montserrat"/>
                <a:sym typeface="Montserrat"/>
              </a:rPr>
              <a:t>Hosszú élettartam</a:t>
            </a:r>
            <a:endParaRPr>
              <a:solidFill>
                <a:schemeClr val="dk1"/>
              </a:solidFill>
            </a:endParaRPr>
          </a:p>
          <a:p>
            <a:pPr indent="0" lvl="0" marL="0" rtl="0" algn="l">
              <a:lnSpc>
                <a:spcPct val="100000"/>
              </a:lnSpc>
              <a:spcBef>
                <a:spcPts val="1000"/>
              </a:spcBef>
              <a:spcAft>
                <a:spcPts val="0"/>
              </a:spcAft>
              <a:buSzPts val="1440"/>
              <a:buNone/>
            </a:pPr>
            <a:r>
              <a:rPr lang="hu-HU">
                <a:solidFill>
                  <a:schemeClr val="dk1"/>
                </a:solidFill>
                <a:latin typeface="Montserrat"/>
                <a:ea typeface="Montserrat"/>
                <a:cs typeface="Montserrat"/>
                <a:sym typeface="Montserrat"/>
              </a:rPr>
              <a:t>Több évtizedes stabilitás és színtartósság.</a:t>
            </a:r>
            <a:endParaRPr>
              <a:solidFill>
                <a:schemeClr val="dk1"/>
              </a:solidFill>
            </a:endParaRPr>
          </a:p>
          <a:p>
            <a:pPr indent="-251459" lvl="0" marL="342900" rtl="0" algn="l">
              <a:lnSpc>
                <a:spcPct val="100000"/>
              </a:lnSpc>
              <a:spcBef>
                <a:spcPts val="1000"/>
              </a:spcBef>
              <a:spcAft>
                <a:spcPts val="0"/>
              </a:spcAft>
              <a:buSzPts val="1440"/>
              <a:buNone/>
            </a:pPr>
            <a:r>
              <a:t/>
            </a:r>
            <a:endParaRPr>
              <a:solidFill>
                <a:schemeClr val="dk1"/>
              </a:solidFill>
              <a:latin typeface="Montserrat"/>
              <a:ea typeface="Montserrat"/>
              <a:cs typeface="Montserrat"/>
              <a:sym typeface="Montserrat"/>
            </a:endParaRPr>
          </a:p>
          <a:p>
            <a:pPr indent="-251459" lvl="0" marL="342900" rtl="0" algn="l">
              <a:lnSpc>
                <a:spcPct val="100000"/>
              </a:lnSpc>
              <a:spcBef>
                <a:spcPts val="1000"/>
              </a:spcBef>
              <a:spcAft>
                <a:spcPts val="0"/>
              </a:spcAft>
              <a:buSzPts val="1440"/>
              <a:buNone/>
            </a:pPr>
            <a:r>
              <a:t/>
            </a:r>
            <a:endParaRPr>
              <a:solidFill>
                <a:schemeClr val="dk1"/>
              </a:solidFill>
            </a:endParaRPr>
          </a:p>
        </p:txBody>
      </p:sp>
      <p:sp>
        <p:nvSpPr>
          <p:cNvPr id="323" name="Google Shape;323;p18"/>
          <p:cNvSpPr txBox="1"/>
          <p:nvPr>
            <p:ph idx="4" type="body"/>
          </p:nvPr>
        </p:nvSpPr>
        <p:spPr>
          <a:xfrm>
            <a:off x="5769497" y="1512452"/>
            <a:ext cx="4584121" cy="4796068"/>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b="1" lang="hu-HU">
                <a:solidFill>
                  <a:schemeClr val="dk1"/>
                </a:solidFill>
                <a:latin typeface="Montserrat"/>
                <a:ea typeface="Montserrat"/>
                <a:cs typeface="Montserrat"/>
                <a:sym typeface="Montserrat"/>
              </a:rPr>
              <a:t>Rövid gyártási és telepítési idő</a:t>
            </a:r>
            <a:endParaRPr>
              <a:solidFill>
                <a:schemeClr val="dk1"/>
              </a:solidFill>
            </a:endParaRPr>
          </a:p>
          <a:p>
            <a:pPr indent="0" lvl="0" marL="0" rtl="0" algn="l">
              <a:lnSpc>
                <a:spcPct val="100000"/>
              </a:lnSpc>
              <a:spcBef>
                <a:spcPts val="1000"/>
              </a:spcBef>
              <a:spcAft>
                <a:spcPts val="0"/>
              </a:spcAft>
              <a:buSzPts val="1440"/>
              <a:buNone/>
            </a:pPr>
            <a:r>
              <a:rPr lang="hu-HU">
                <a:solidFill>
                  <a:schemeClr val="dk1"/>
                </a:solidFill>
                <a:latin typeface="Montserrat"/>
                <a:ea typeface="Montserrat"/>
                <a:cs typeface="Montserrat"/>
                <a:sym typeface="Montserrat"/>
              </a:rPr>
              <a:t>Gyors és precíz kivitelezés.</a:t>
            </a:r>
            <a:endParaRPr>
              <a:solidFill>
                <a:schemeClr val="dk1"/>
              </a:solidFill>
            </a:endParaRPr>
          </a:p>
          <a:p>
            <a:pPr indent="-342900" lvl="0" marL="342900" rtl="0" algn="just">
              <a:lnSpc>
                <a:spcPct val="100000"/>
              </a:lnSpc>
              <a:spcBef>
                <a:spcPts val="1000"/>
              </a:spcBef>
              <a:spcAft>
                <a:spcPts val="0"/>
              </a:spcAft>
              <a:buSzPts val="1440"/>
              <a:buChar char="►"/>
            </a:pPr>
            <a:r>
              <a:rPr b="1" lang="hu-HU">
                <a:solidFill>
                  <a:schemeClr val="dk1"/>
                </a:solidFill>
                <a:latin typeface="Montserrat"/>
                <a:ea typeface="Montserrat"/>
                <a:cs typeface="Montserrat"/>
                <a:sym typeface="Montserrat"/>
              </a:rPr>
              <a:t>100%-ban egyedi tervezés</a:t>
            </a:r>
            <a:endParaRPr>
              <a:solidFill>
                <a:schemeClr val="dk1"/>
              </a:solidFill>
            </a:endParaRPr>
          </a:p>
          <a:p>
            <a:pPr indent="0" lvl="0" marL="0" rtl="0" algn="l">
              <a:lnSpc>
                <a:spcPct val="100000"/>
              </a:lnSpc>
              <a:spcBef>
                <a:spcPts val="1000"/>
              </a:spcBef>
              <a:spcAft>
                <a:spcPts val="0"/>
              </a:spcAft>
              <a:buSzPts val="1440"/>
              <a:buNone/>
            </a:pPr>
            <a:r>
              <a:rPr lang="hu-HU">
                <a:solidFill>
                  <a:schemeClr val="dk1"/>
                </a:solidFill>
                <a:latin typeface="Montserrat"/>
                <a:ea typeface="Montserrat"/>
                <a:cs typeface="Montserrat"/>
                <a:sym typeface="Montserrat"/>
              </a:rPr>
              <a:t>Kerítésmegoldások az Ön igényeire szabva.</a:t>
            </a:r>
            <a:endParaRPr>
              <a:solidFill>
                <a:schemeClr val="dk1"/>
              </a:solidFill>
            </a:endParaRPr>
          </a:p>
          <a:p>
            <a:pPr indent="-342900" lvl="0" marL="342900" rtl="0" algn="l">
              <a:lnSpc>
                <a:spcPct val="100000"/>
              </a:lnSpc>
              <a:spcBef>
                <a:spcPts val="1000"/>
              </a:spcBef>
              <a:spcAft>
                <a:spcPts val="0"/>
              </a:spcAft>
              <a:buSzPts val="1440"/>
              <a:buChar char="►"/>
            </a:pPr>
            <a:r>
              <a:rPr b="1" lang="hu-HU">
                <a:solidFill>
                  <a:schemeClr val="dk1"/>
                </a:solidFill>
                <a:latin typeface="Montserrat"/>
                <a:ea typeface="Montserrat"/>
                <a:cs typeface="Montserrat"/>
                <a:sym typeface="Montserrat"/>
              </a:rPr>
              <a:t>Költséghatékony befektetés</a:t>
            </a:r>
            <a:endParaRPr>
              <a:solidFill>
                <a:schemeClr val="dk1"/>
              </a:solidFill>
            </a:endParaRPr>
          </a:p>
          <a:p>
            <a:pPr indent="0" lvl="0" marL="0" rtl="0" algn="l">
              <a:lnSpc>
                <a:spcPct val="100000"/>
              </a:lnSpc>
              <a:spcBef>
                <a:spcPts val="1000"/>
              </a:spcBef>
              <a:spcAft>
                <a:spcPts val="0"/>
              </a:spcAft>
              <a:buSzPts val="1440"/>
              <a:buNone/>
            </a:pPr>
            <a:r>
              <a:rPr lang="hu-HU">
                <a:solidFill>
                  <a:schemeClr val="dk1"/>
                </a:solidFill>
                <a:latin typeface="Montserrat"/>
                <a:ea typeface="Montserrat"/>
                <a:cs typeface="Montserrat"/>
                <a:sym typeface="Montserrat"/>
              </a:rPr>
              <a:t>Egyszeri beruházás, amely többszörösen megtérül hosszú távon.</a:t>
            </a:r>
            <a:endParaRPr>
              <a:solidFill>
                <a:schemeClr val="dk1"/>
              </a:solidFill>
            </a:endParaRPr>
          </a:p>
          <a:p>
            <a:pPr indent="-342900" lvl="0" marL="342900" rtl="0" algn="l">
              <a:lnSpc>
                <a:spcPct val="100000"/>
              </a:lnSpc>
              <a:spcBef>
                <a:spcPts val="1000"/>
              </a:spcBef>
              <a:spcAft>
                <a:spcPts val="0"/>
              </a:spcAft>
              <a:buSzPts val="1440"/>
              <a:buChar char="►"/>
            </a:pPr>
            <a:r>
              <a:rPr b="1" lang="hu-HU">
                <a:solidFill>
                  <a:schemeClr val="dk1"/>
                </a:solidFill>
                <a:latin typeface="Montserrat"/>
                <a:ea typeface="Montserrat"/>
                <a:cs typeface="Montserrat"/>
                <a:sym typeface="Montserrat"/>
              </a:rPr>
              <a:t>Szakértői csapat és garancia</a:t>
            </a:r>
            <a:endParaRPr>
              <a:solidFill>
                <a:schemeClr val="dk1"/>
              </a:solidFill>
            </a:endParaRPr>
          </a:p>
          <a:p>
            <a:pPr indent="0" lvl="0" marL="0" rtl="0" algn="l">
              <a:lnSpc>
                <a:spcPct val="100000"/>
              </a:lnSpc>
              <a:spcBef>
                <a:spcPts val="1000"/>
              </a:spcBef>
              <a:spcAft>
                <a:spcPts val="0"/>
              </a:spcAft>
              <a:buSzPts val="1440"/>
              <a:buNone/>
            </a:pPr>
            <a:r>
              <a:rPr lang="hu-HU">
                <a:solidFill>
                  <a:schemeClr val="dk1"/>
                </a:solidFill>
                <a:latin typeface="Montserrat"/>
                <a:ea typeface="Montserrat"/>
                <a:cs typeface="Montserrat"/>
                <a:sym typeface="Montserrat"/>
              </a:rPr>
              <a:t>Tapasztalt szakemberek, minőségi munka, teljes körű garancia.</a:t>
            </a:r>
            <a:endParaRPr>
              <a:solidFill>
                <a:schemeClr val="dk1"/>
              </a:solidFill>
            </a:endParaRPr>
          </a:p>
          <a:p>
            <a:pPr indent="-251459" lvl="0" marL="342900" rtl="0" algn="l">
              <a:lnSpc>
                <a:spcPct val="100000"/>
              </a:lnSpc>
              <a:spcBef>
                <a:spcPts val="1000"/>
              </a:spcBef>
              <a:spcAft>
                <a:spcPts val="0"/>
              </a:spcAft>
              <a:buSzPts val="1440"/>
              <a:buNone/>
            </a:pPr>
            <a:r>
              <a:t/>
            </a:r>
            <a:endParaRPr>
              <a:solidFill>
                <a:schemeClr val="dk1"/>
              </a:solidFill>
            </a:endParaRPr>
          </a:p>
        </p:txBody>
      </p:sp>
      <p:sp>
        <p:nvSpPr>
          <p:cNvPr id="324" name="Google Shape;324;p18"/>
          <p:cNvSpPr/>
          <p:nvPr/>
        </p:nvSpPr>
        <p:spPr>
          <a:xfrm>
            <a:off x="333287" y="5776630"/>
            <a:ext cx="8410663" cy="923330"/>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Montserrat"/>
              <a:buNone/>
            </a:pPr>
            <a:r>
              <a:rPr b="0" i="0" lang="hu-HU" sz="1800" u="none" cap="none" strike="noStrike">
                <a:solidFill>
                  <a:schemeClr val="dk1"/>
                </a:solidFill>
                <a:latin typeface="Montserrat"/>
                <a:ea typeface="Montserrat"/>
                <a:cs typeface="Montserrat"/>
                <a:sym typeface="Montserrat"/>
              </a:rPr>
              <a:t>Ne várja meg, míg az </a:t>
            </a:r>
            <a:r>
              <a:rPr b="1" i="0" lang="hu-HU" sz="1800" u="none" cap="none" strike="noStrike">
                <a:solidFill>
                  <a:schemeClr val="dk1"/>
                </a:solidFill>
                <a:highlight>
                  <a:srgbClr val="FFFF00"/>
                </a:highlight>
                <a:latin typeface="Montserrat"/>
                <a:ea typeface="Montserrat"/>
                <a:cs typeface="Montserrat"/>
                <a:sym typeface="Montserrat"/>
              </a:rPr>
              <a:t>idő vagy a költségek felülírják</a:t>
            </a:r>
            <a:r>
              <a:rPr b="1" i="0" lang="hu-HU" sz="1800" u="none" cap="none" strike="noStrike">
                <a:solidFill>
                  <a:schemeClr val="dk1"/>
                </a:solidFill>
                <a:latin typeface="Montserrat"/>
                <a:ea typeface="Montserrat"/>
                <a:cs typeface="Montserrat"/>
                <a:sym typeface="Montserrat"/>
              </a:rPr>
              <a:t> </a:t>
            </a:r>
            <a:r>
              <a:rPr b="0" i="0" lang="hu-HU" sz="1800" u="none" cap="none" strike="noStrike">
                <a:solidFill>
                  <a:schemeClr val="dk1"/>
                </a:solidFill>
                <a:latin typeface="Montserrat"/>
                <a:ea typeface="Montserrat"/>
                <a:cs typeface="Montserrat"/>
                <a:sym typeface="Montserrat"/>
              </a:rPr>
              <a:t>döntését – </a:t>
            </a:r>
            <a:r>
              <a:rPr b="1" i="0" lang="hu-HU" sz="1800" u="none" cap="none" strike="noStrike">
                <a:solidFill>
                  <a:schemeClr val="dk1"/>
                </a:solidFill>
                <a:highlight>
                  <a:srgbClr val="FFFF00"/>
                </a:highlight>
                <a:latin typeface="Montserrat"/>
                <a:ea typeface="Montserrat"/>
                <a:cs typeface="Montserrat"/>
                <a:sym typeface="Montserrat"/>
              </a:rPr>
              <a:t>lépjen velünk kapcsolatba</a:t>
            </a:r>
            <a:r>
              <a:rPr b="0" i="0" lang="hu-HU" sz="1800" u="none" cap="none" strike="noStrike">
                <a:solidFill>
                  <a:schemeClr val="dk1"/>
                </a:solidFill>
                <a:latin typeface="Montserrat"/>
                <a:ea typeface="Montserrat"/>
                <a:cs typeface="Montserrat"/>
                <a:sym typeface="Montserrat"/>
              </a:rPr>
              <a:t> még ma, és válassza a hosszú távú nyugalmat!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Montserrat"/>
              <a:ea typeface="Montserrat"/>
              <a:cs typeface="Montserrat"/>
              <a:sym typeface="Montserrat"/>
            </a:endParaRPr>
          </a:p>
        </p:txBody>
      </p:sp>
      <p:pic>
        <p:nvPicPr>
          <p:cNvPr id="325" name="Google Shape;325;p18"/>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9" name="Shape 329"/>
        <p:cNvGrpSpPr/>
        <p:nvPr/>
      </p:nvGrpSpPr>
      <p:grpSpPr>
        <a:xfrm>
          <a:off x="0" y="0"/>
          <a:ext cx="0" cy="0"/>
          <a:chOff x="0" y="0"/>
          <a:chExt cx="0" cy="0"/>
        </a:xfrm>
      </p:grpSpPr>
      <p:sp>
        <p:nvSpPr>
          <p:cNvPr id="330" name="Google Shape;330;p19"/>
          <p:cNvSpPr txBox="1"/>
          <p:nvPr/>
        </p:nvSpPr>
        <p:spPr>
          <a:xfrm>
            <a:off x="84964" y="102669"/>
            <a:ext cx="8144635" cy="1477287"/>
          </a:xfrm>
          <a:prstGeom prst="rect">
            <a:avLst/>
          </a:prstGeom>
          <a:solidFill>
            <a:schemeClr val="lt2">
              <a:alpha val="89411"/>
            </a:schemeClr>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chemeClr val="dk1"/>
                </a:solidFill>
                <a:latin typeface="Montserrat"/>
                <a:ea typeface="Montserrat"/>
                <a:cs typeface="Montserrat"/>
                <a:sym typeface="Montserrat"/>
              </a:rPr>
              <a:t>Többet adunk, mint egy kerítést – </a:t>
            </a:r>
            <a:r>
              <a:rPr b="1" i="0" lang="hu-HU" sz="1800" u="none" cap="none" strike="noStrike">
                <a:solidFill>
                  <a:schemeClr val="dk1"/>
                </a:solidFill>
                <a:highlight>
                  <a:srgbClr val="FFFF00"/>
                </a:highlight>
                <a:latin typeface="Montserrat"/>
                <a:ea typeface="Montserrat"/>
                <a:cs typeface="Montserrat"/>
                <a:sym typeface="Montserrat"/>
              </a:rPr>
              <a:t>biztonságot, nyugalmat és gondtalan éveket!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hu-HU" sz="1800" u="none" cap="none" strike="noStrike">
                <a:solidFill>
                  <a:schemeClr val="dk1"/>
                </a:solidFill>
                <a:latin typeface="Montserrat"/>
                <a:ea typeface="Montserrat"/>
                <a:cs typeface="Montserrat"/>
                <a:sym typeface="Montserrat"/>
              </a:rPr>
              <a:t>Alázattal és szakértelemmel dolgozunk, hogy Ön egy tartós, esztétikus és gondozásmentes megoldást kapjon. Ha évekkel később is elégedetten tekint kerítésére, </a:t>
            </a:r>
            <a:r>
              <a:rPr b="1" i="0" lang="hu-HU" sz="1800" u="none" cap="none" strike="noStrike">
                <a:solidFill>
                  <a:schemeClr val="dk1"/>
                </a:solidFill>
                <a:highlight>
                  <a:srgbClr val="FFFF00"/>
                </a:highlight>
                <a:latin typeface="Montserrat"/>
                <a:ea typeface="Montserrat"/>
                <a:cs typeface="Montserrat"/>
                <a:sym typeface="Montserrat"/>
              </a:rPr>
              <a:t>tudni fogjuk, hogy megérte!</a:t>
            </a:r>
            <a:endParaRPr b="1" i="0" sz="1400" u="none" cap="none" strike="noStrike">
              <a:solidFill>
                <a:schemeClr val="dk1"/>
              </a:solidFill>
              <a:highlight>
                <a:srgbClr val="FFFF00"/>
              </a:highlight>
              <a:latin typeface="Arial"/>
              <a:ea typeface="Arial"/>
              <a:cs typeface="Arial"/>
              <a:sym typeface="Arial"/>
            </a:endParaRPr>
          </a:p>
        </p:txBody>
      </p:sp>
      <p:pic>
        <p:nvPicPr>
          <p:cNvPr id="331" name="Google Shape;331;p19"/>
          <p:cNvPicPr preferRelativeResize="0"/>
          <p:nvPr/>
        </p:nvPicPr>
        <p:blipFill rotWithShape="1">
          <a:blip r:embed="rId4">
            <a:alphaModFix/>
          </a:blip>
          <a:srcRect b="0" l="0" r="0" t="0"/>
          <a:stretch/>
        </p:blipFill>
        <p:spPr>
          <a:xfrm>
            <a:off x="2614892" y="4427621"/>
            <a:ext cx="2036427" cy="1071804"/>
          </a:xfrm>
          <a:prstGeom prst="rect">
            <a:avLst/>
          </a:prstGeom>
          <a:noFill/>
          <a:ln>
            <a:noFill/>
          </a:ln>
        </p:spPr>
      </p:pic>
      <p:sp>
        <p:nvSpPr>
          <p:cNvPr id="332" name="Google Shape;332;p19"/>
          <p:cNvSpPr txBox="1"/>
          <p:nvPr/>
        </p:nvSpPr>
        <p:spPr>
          <a:xfrm>
            <a:off x="470776" y="5567876"/>
            <a:ext cx="6324658" cy="584735"/>
          </a:xfrm>
          <a:prstGeom prst="rect">
            <a:avLst/>
          </a:prstGeom>
          <a:solidFill>
            <a:schemeClr val="lt2">
              <a:alpha val="80000"/>
            </a:scheme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hu-HU" sz="1600" u="none" cap="none" strike="noStrike">
                <a:solidFill>
                  <a:srgbClr val="000000"/>
                </a:solidFill>
                <a:latin typeface="Montserrat"/>
                <a:ea typeface="Montserrat"/>
                <a:cs typeface="Montserrat"/>
                <a:sym typeface="Montserrat"/>
              </a:rPr>
              <a:t>KORKER kerítések és kapuk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hu-HU" sz="1600" u="none" cap="none" strike="noStrike">
                <a:solidFill>
                  <a:srgbClr val="000000"/>
                </a:solidFill>
                <a:latin typeface="Montserrat"/>
                <a:ea typeface="Montserrat"/>
                <a:cs typeface="Montserrat"/>
                <a:sym typeface="Montserrat"/>
              </a:rPr>
              <a:t>modern, tartós és gondozásmentes megoldások a gyártótól.</a:t>
            </a:r>
            <a:endParaRPr b="0" i="0" sz="9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677334" y="609600"/>
            <a:ext cx="8596668" cy="83602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sz="3200">
                <a:solidFill>
                  <a:schemeClr val="dk1"/>
                </a:solidFill>
                <a:latin typeface="Trebuchet MS"/>
                <a:ea typeface="Trebuchet MS"/>
                <a:cs typeface="Trebuchet MS"/>
                <a:sym typeface="Trebuchet MS"/>
              </a:rPr>
              <a:t>Kik vagyunk?</a:t>
            </a:r>
            <a:endParaRPr sz="3200">
              <a:solidFill>
                <a:schemeClr val="dk1"/>
              </a:solidFill>
              <a:latin typeface="Trebuchet MS"/>
              <a:ea typeface="Trebuchet MS"/>
              <a:cs typeface="Trebuchet MS"/>
              <a:sym typeface="Trebuchet MS"/>
            </a:endParaRPr>
          </a:p>
        </p:txBody>
      </p:sp>
      <p:sp>
        <p:nvSpPr>
          <p:cNvPr id="141" name="Google Shape;141;p2"/>
          <p:cNvSpPr txBox="1"/>
          <p:nvPr>
            <p:ph idx="1" type="body"/>
          </p:nvPr>
        </p:nvSpPr>
        <p:spPr>
          <a:xfrm>
            <a:off x="677334" y="1378722"/>
            <a:ext cx="8863830" cy="1830202"/>
          </a:xfrm>
          <a:prstGeom prst="rect">
            <a:avLst/>
          </a:prstGeom>
          <a:noFill/>
          <a:ln cap="flat" cmpd="sng" w="9525">
            <a:solidFill>
              <a:srgbClr val="7F7F7F"/>
            </a:solidFill>
            <a:prstDash val="solid"/>
            <a:round/>
            <a:headEnd len="sm" w="sm" type="none"/>
            <a:tailEnd len="sm" w="sm" type="none"/>
          </a:ln>
        </p:spPr>
        <p:txBody>
          <a:bodyPr anchorCtr="0" anchor="t" bIns="45700" lIns="91425" spcFirstLastPara="1" rIns="91425" wrap="square" tIns="45700">
            <a:normAutofit fontScale="85000" lnSpcReduction="10000"/>
          </a:bodyPr>
          <a:lstStyle/>
          <a:p>
            <a:pPr indent="0" lvl="0" marL="137160" rtl="0" algn="just">
              <a:lnSpc>
                <a:spcPct val="100000"/>
              </a:lnSpc>
              <a:spcBef>
                <a:spcPts val="1000"/>
              </a:spcBef>
              <a:spcAft>
                <a:spcPts val="0"/>
              </a:spcAft>
              <a:buSzPct val="94117"/>
              <a:buNone/>
            </a:pPr>
            <a:r>
              <a:rPr b="1" lang="hu-HU">
                <a:solidFill>
                  <a:schemeClr val="dk1"/>
                </a:solidFill>
                <a:latin typeface="Montserrat"/>
                <a:ea typeface="Montserrat"/>
                <a:cs typeface="Montserrat"/>
                <a:sym typeface="Montserrat"/>
              </a:rPr>
              <a:t>Egy kerítés, ami megoldást hozott – nem csak nekünk!</a:t>
            </a:r>
            <a:endParaRPr/>
          </a:p>
          <a:p>
            <a:pPr indent="0" lvl="0" marL="137160" rtl="0" algn="just">
              <a:lnSpc>
                <a:spcPct val="100000"/>
              </a:lnSpc>
              <a:spcBef>
                <a:spcPts val="1000"/>
              </a:spcBef>
              <a:spcAft>
                <a:spcPts val="0"/>
              </a:spcAft>
              <a:buSzPct val="94117"/>
              <a:buNone/>
            </a:pPr>
            <a:r>
              <a:rPr lang="hu-HU">
                <a:solidFill>
                  <a:schemeClr val="dk1"/>
                </a:solidFill>
                <a:latin typeface="Montserrat"/>
                <a:ea typeface="Montserrat"/>
                <a:cs typeface="Montserrat"/>
                <a:sym typeface="Montserrat"/>
              </a:rPr>
              <a:t>Amikor elkészítettük az első kerítésünket saját részre, még nem gondoltuk, hogy ezzel mások számára is valami különlegeset hozunk létre. Az eredeti ötletből hamar valami nagyobb lett, hiszen mások is elkezdték kérni tőlünk ugyanezt a kerítést.</a:t>
            </a:r>
            <a:endParaRPr/>
          </a:p>
          <a:p>
            <a:pPr indent="0" lvl="0" marL="137160" rtl="0" algn="just">
              <a:lnSpc>
                <a:spcPct val="100000"/>
              </a:lnSpc>
              <a:spcBef>
                <a:spcPts val="1000"/>
              </a:spcBef>
              <a:spcAft>
                <a:spcPts val="0"/>
              </a:spcAft>
              <a:buSzPct val="94117"/>
              <a:buNone/>
            </a:pPr>
            <a:r>
              <a:rPr b="1" lang="hu-HU">
                <a:solidFill>
                  <a:schemeClr val="dk1"/>
                </a:solidFill>
                <a:latin typeface="Montserrat"/>
                <a:ea typeface="Montserrat"/>
                <a:cs typeface="Montserrat"/>
                <a:sym typeface="Montserrat"/>
              </a:rPr>
              <a:t>Legyen Ön is része ennek a történetnek!</a:t>
            </a:r>
            <a:r>
              <a:rPr lang="hu-HU">
                <a:solidFill>
                  <a:schemeClr val="dk1"/>
                </a:solidFill>
                <a:latin typeface="Montserrat"/>
                <a:ea typeface="Montserrat"/>
                <a:cs typeface="Montserrat"/>
                <a:sym typeface="Montserrat"/>
              </a:rPr>
              <a:t> Bízzon a kerítésben, amely a mi sikerünket is megalapozta, és amely már sokak otthonát tette szebbé és biztonságosabbá.</a:t>
            </a:r>
            <a:endParaRPr/>
          </a:p>
        </p:txBody>
      </p:sp>
      <p:pic>
        <p:nvPicPr>
          <p:cNvPr id="142" name="Google Shape;142;p2"/>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grpSp>
        <p:nvGrpSpPr>
          <p:cNvPr id="143" name="Google Shape;143;p2"/>
          <p:cNvGrpSpPr/>
          <p:nvPr/>
        </p:nvGrpSpPr>
        <p:grpSpPr>
          <a:xfrm>
            <a:off x="874214" y="3556937"/>
            <a:ext cx="5991833" cy="2915992"/>
            <a:chOff x="965654" y="3643396"/>
            <a:chExt cx="5991833" cy="2915992"/>
          </a:xfrm>
        </p:grpSpPr>
        <p:grpSp>
          <p:nvGrpSpPr>
            <p:cNvPr id="144" name="Google Shape;144;p2"/>
            <p:cNvGrpSpPr/>
            <p:nvPr/>
          </p:nvGrpSpPr>
          <p:grpSpPr>
            <a:xfrm>
              <a:off x="966490" y="4061857"/>
              <a:ext cx="1669862" cy="333638"/>
              <a:chOff x="2102038" y="4007038"/>
              <a:chExt cx="5370190" cy="1072962"/>
            </a:xfrm>
          </p:grpSpPr>
          <p:pic>
            <p:nvPicPr>
              <p:cNvPr id="145" name="Google Shape;145;p2"/>
              <p:cNvPicPr preferRelativeResize="0"/>
              <p:nvPr/>
            </p:nvPicPr>
            <p:blipFill rotWithShape="1">
              <a:blip r:embed="rId4">
                <a:alphaModFix/>
              </a:blip>
              <a:srcRect b="0" l="0" r="0" t="0"/>
              <a:stretch/>
            </p:blipFill>
            <p:spPr>
              <a:xfrm>
                <a:off x="3175000" y="4007038"/>
                <a:ext cx="1072962" cy="1072962"/>
              </a:xfrm>
              <a:prstGeom prst="rect">
                <a:avLst/>
              </a:prstGeom>
              <a:noFill/>
              <a:ln>
                <a:noFill/>
              </a:ln>
            </p:spPr>
          </p:pic>
          <p:pic>
            <p:nvPicPr>
              <p:cNvPr id="146" name="Google Shape;146;p2"/>
              <p:cNvPicPr preferRelativeResize="0"/>
              <p:nvPr/>
            </p:nvPicPr>
            <p:blipFill rotWithShape="1">
              <a:blip r:embed="rId4">
                <a:alphaModFix/>
              </a:blip>
              <a:srcRect b="0" l="0" r="0" t="0"/>
              <a:stretch/>
            </p:blipFill>
            <p:spPr>
              <a:xfrm>
                <a:off x="4247962" y="4007038"/>
                <a:ext cx="1072962" cy="1072962"/>
              </a:xfrm>
              <a:prstGeom prst="rect">
                <a:avLst/>
              </a:prstGeom>
              <a:noFill/>
              <a:ln>
                <a:noFill/>
              </a:ln>
            </p:spPr>
          </p:pic>
          <p:pic>
            <p:nvPicPr>
              <p:cNvPr id="147" name="Google Shape;147;p2"/>
              <p:cNvPicPr preferRelativeResize="0"/>
              <p:nvPr/>
            </p:nvPicPr>
            <p:blipFill rotWithShape="1">
              <a:blip r:embed="rId4">
                <a:alphaModFix/>
              </a:blip>
              <a:srcRect b="0" l="0" r="0" t="0"/>
              <a:stretch/>
            </p:blipFill>
            <p:spPr>
              <a:xfrm>
                <a:off x="5320924" y="4007038"/>
                <a:ext cx="1072962" cy="1072962"/>
              </a:xfrm>
              <a:prstGeom prst="rect">
                <a:avLst/>
              </a:prstGeom>
              <a:noFill/>
              <a:ln>
                <a:noFill/>
              </a:ln>
            </p:spPr>
          </p:pic>
          <p:pic>
            <p:nvPicPr>
              <p:cNvPr id="148" name="Google Shape;148;p2"/>
              <p:cNvPicPr preferRelativeResize="0"/>
              <p:nvPr/>
            </p:nvPicPr>
            <p:blipFill rotWithShape="1">
              <a:blip r:embed="rId4">
                <a:alphaModFix/>
              </a:blip>
              <a:srcRect b="0" l="0" r="0" t="0"/>
              <a:stretch/>
            </p:blipFill>
            <p:spPr>
              <a:xfrm>
                <a:off x="6399266" y="4007038"/>
                <a:ext cx="1072962" cy="1072962"/>
              </a:xfrm>
              <a:prstGeom prst="rect">
                <a:avLst/>
              </a:prstGeom>
              <a:noFill/>
              <a:ln>
                <a:noFill/>
              </a:ln>
            </p:spPr>
          </p:pic>
          <p:pic>
            <p:nvPicPr>
              <p:cNvPr id="149" name="Google Shape;149;p2"/>
              <p:cNvPicPr preferRelativeResize="0"/>
              <p:nvPr/>
            </p:nvPicPr>
            <p:blipFill rotWithShape="1">
              <a:blip r:embed="rId4">
                <a:alphaModFix/>
              </a:blip>
              <a:srcRect b="0" l="0" r="0" t="0"/>
              <a:stretch/>
            </p:blipFill>
            <p:spPr>
              <a:xfrm>
                <a:off x="2102038" y="4007038"/>
                <a:ext cx="1072963" cy="1072962"/>
              </a:xfrm>
              <a:prstGeom prst="rect">
                <a:avLst/>
              </a:prstGeom>
              <a:noFill/>
              <a:ln>
                <a:noFill/>
              </a:ln>
            </p:spPr>
          </p:pic>
        </p:grpSp>
        <p:sp>
          <p:nvSpPr>
            <p:cNvPr id="150" name="Google Shape;150;p2"/>
            <p:cNvSpPr txBox="1"/>
            <p:nvPr/>
          </p:nvSpPr>
          <p:spPr>
            <a:xfrm>
              <a:off x="2787563" y="3941774"/>
              <a:ext cx="4169924" cy="839602"/>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just">
                <a:lnSpc>
                  <a:spcPct val="100000"/>
                </a:lnSpc>
                <a:spcBef>
                  <a:spcPts val="0"/>
                </a:spcBef>
                <a:spcAft>
                  <a:spcPts val="0"/>
                </a:spcAft>
                <a:buClr>
                  <a:schemeClr val="accent1"/>
                </a:buClr>
                <a:buSzPts val="1440"/>
                <a:buFont typeface="Noto Sans Symbols"/>
                <a:buNone/>
              </a:pPr>
              <a:r>
                <a:rPr b="0" i="1" lang="hu-HU" sz="1500" u="none" cap="none" strike="noStrike">
                  <a:solidFill>
                    <a:schemeClr val="dk1"/>
                  </a:solidFill>
                  <a:latin typeface="Montserrat"/>
                  <a:ea typeface="Montserrat"/>
                  <a:cs typeface="Montserrat"/>
                  <a:sym typeface="Montserrat"/>
                </a:rPr>
                <a:t>„Jó minőségű alapanyag, hozzáértő kiszolgálás! A kerítés és a terasz is alumíniumból van, örök életű lesz!”</a:t>
              </a:r>
              <a:endParaRPr b="0" i="1" sz="1500" u="none" cap="none" strike="noStrike">
                <a:solidFill>
                  <a:schemeClr val="dk1"/>
                </a:solidFill>
                <a:latin typeface="Montserrat"/>
                <a:ea typeface="Montserrat"/>
                <a:cs typeface="Montserrat"/>
                <a:sym typeface="Montserrat"/>
              </a:endParaRPr>
            </a:p>
          </p:txBody>
        </p:sp>
        <p:sp>
          <p:nvSpPr>
            <p:cNvPr id="151" name="Google Shape;151;p2"/>
            <p:cNvSpPr txBox="1"/>
            <p:nvPr/>
          </p:nvSpPr>
          <p:spPr>
            <a:xfrm>
              <a:off x="966490" y="4880184"/>
              <a:ext cx="4169924" cy="839602"/>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rmAutofit fontScale="85000" lnSpcReduction="20000"/>
            </a:bodyPr>
            <a:lstStyle/>
            <a:p>
              <a:pPr indent="0" lvl="0" marL="0" marR="0" rtl="0" algn="just">
                <a:lnSpc>
                  <a:spcPct val="100000"/>
                </a:lnSpc>
                <a:spcBef>
                  <a:spcPts val="0"/>
                </a:spcBef>
                <a:spcAft>
                  <a:spcPts val="0"/>
                </a:spcAft>
                <a:buClr>
                  <a:schemeClr val="accent1"/>
                </a:buClr>
                <a:buSzPct val="94117"/>
                <a:buFont typeface="Noto Sans Symbols"/>
                <a:buNone/>
              </a:pPr>
              <a:r>
                <a:rPr b="0" i="1" lang="hu-HU" sz="1800" u="none" cap="none" strike="noStrike">
                  <a:solidFill>
                    <a:schemeClr val="dk1"/>
                  </a:solidFill>
                  <a:latin typeface="Montserrat"/>
                  <a:ea typeface="Montserrat"/>
                  <a:cs typeface="Montserrat"/>
                  <a:sym typeface="Montserrat"/>
                </a:rPr>
                <a:t>„Kerítésbetétet, kiskaput és nagykaput csináltak nekünk. Gyorsak, pontosak és rugalmasak voltak. Csak ajánlani tudom!”</a:t>
              </a:r>
              <a:endParaRPr b="0" i="1" sz="1800" u="none" cap="none" strike="noStrike">
                <a:solidFill>
                  <a:schemeClr val="dk1"/>
                </a:solidFill>
                <a:latin typeface="Montserrat"/>
                <a:ea typeface="Montserrat"/>
                <a:cs typeface="Montserrat"/>
                <a:sym typeface="Montserrat"/>
              </a:endParaRPr>
            </a:p>
          </p:txBody>
        </p:sp>
        <p:grpSp>
          <p:nvGrpSpPr>
            <p:cNvPr id="152" name="Google Shape;152;p2"/>
            <p:cNvGrpSpPr/>
            <p:nvPr/>
          </p:nvGrpSpPr>
          <p:grpSpPr>
            <a:xfrm>
              <a:off x="5237221" y="5083762"/>
              <a:ext cx="1669862" cy="333639"/>
              <a:chOff x="2025344" y="4021606"/>
              <a:chExt cx="5370190" cy="1072965"/>
            </a:xfrm>
          </p:grpSpPr>
          <p:pic>
            <p:nvPicPr>
              <p:cNvPr id="153" name="Google Shape;153;p2"/>
              <p:cNvPicPr preferRelativeResize="0"/>
              <p:nvPr/>
            </p:nvPicPr>
            <p:blipFill rotWithShape="1">
              <a:blip r:embed="rId4">
                <a:alphaModFix/>
              </a:blip>
              <a:srcRect b="0" l="0" r="0" t="0"/>
              <a:stretch/>
            </p:blipFill>
            <p:spPr>
              <a:xfrm>
                <a:off x="3098307" y="4021609"/>
                <a:ext cx="1072963" cy="1072962"/>
              </a:xfrm>
              <a:prstGeom prst="rect">
                <a:avLst/>
              </a:prstGeom>
              <a:noFill/>
              <a:ln>
                <a:noFill/>
              </a:ln>
            </p:spPr>
          </p:pic>
          <p:pic>
            <p:nvPicPr>
              <p:cNvPr id="154" name="Google Shape;154;p2"/>
              <p:cNvPicPr preferRelativeResize="0"/>
              <p:nvPr/>
            </p:nvPicPr>
            <p:blipFill rotWithShape="1">
              <a:blip r:embed="rId4">
                <a:alphaModFix/>
              </a:blip>
              <a:srcRect b="0" l="0" r="0" t="0"/>
              <a:stretch/>
            </p:blipFill>
            <p:spPr>
              <a:xfrm>
                <a:off x="4171269" y="4021606"/>
                <a:ext cx="1072963" cy="1072962"/>
              </a:xfrm>
              <a:prstGeom prst="rect">
                <a:avLst/>
              </a:prstGeom>
              <a:noFill/>
              <a:ln>
                <a:noFill/>
              </a:ln>
            </p:spPr>
          </p:pic>
          <p:pic>
            <p:nvPicPr>
              <p:cNvPr id="155" name="Google Shape;155;p2"/>
              <p:cNvPicPr preferRelativeResize="0"/>
              <p:nvPr/>
            </p:nvPicPr>
            <p:blipFill rotWithShape="1">
              <a:blip r:embed="rId4">
                <a:alphaModFix/>
              </a:blip>
              <a:srcRect b="0" l="0" r="0" t="0"/>
              <a:stretch/>
            </p:blipFill>
            <p:spPr>
              <a:xfrm>
                <a:off x="5244229" y="4021606"/>
                <a:ext cx="1072963" cy="1072962"/>
              </a:xfrm>
              <a:prstGeom prst="rect">
                <a:avLst/>
              </a:prstGeom>
              <a:noFill/>
              <a:ln>
                <a:noFill/>
              </a:ln>
            </p:spPr>
          </p:pic>
          <p:pic>
            <p:nvPicPr>
              <p:cNvPr id="156" name="Google Shape;156;p2"/>
              <p:cNvPicPr preferRelativeResize="0"/>
              <p:nvPr/>
            </p:nvPicPr>
            <p:blipFill rotWithShape="1">
              <a:blip r:embed="rId4">
                <a:alphaModFix/>
              </a:blip>
              <a:srcRect b="0" l="0" r="0" t="0"/>
              <a:stretch/>
            </p:blipFill>
            <p:spPr>
              <a:xfrm>
                <a:off x="6322571" y="4021606"/>
                <a:ext cx="1072963" cy="1072962"/>
              </a:xfrm>
              <a:prstGeom prst="rect">
                <a:avLst/>
              </a:prstGeom>
              <a:noFill/>
              <a:ln>
                <a:noFill/>
              </a:ln>
            </p:spPr>
          </p:pic>
          <p:pic>
            <p:nvPicPr>
              <p:cNvPr id="157" name="Google Shape;157;p2"/>
              <p:cNvPicPr preferRelativeResize="0"/>
              <p:nvPr/>
            </p:nvPicPr>
            <p:blipFill rotWithShape="1">
              <a:blip r:embed="rId4">
                <a:alphaModFix/>
              </a:blip>
              <a:srcRect b="0" l="0" r="0" t="0"/>
              <a:stretch/>
            </p:blipFill>
            <p:spPr>
              <a:xfrm>
                <a:off x="2025344" y="4021606"/>
                <a:ext cx="1072963" cy="1072962"/>
              </a:xfrm>
              <a:prstGeom prst="rect">
                <a:avLst/>
              </a:prstGeom>
              <a:noFill/>
              <a:ln>
                <a:noFill/>
              </a:ln>
            </p:spPr>
          </p:pic>
        </p:grpSp>
        <p:grpSp>
          <p:nvGrpSpPr>
            <p:cNvPr id="158" name="Google Shape;158;p2"/>
            <p:cNvGrpSpPr/>
            <p:nvPr/>
          </p:nvGrpSpPr>
          <p:grpSpPr>
            <a:xfrm>
              <a:off x="965654" y="5914762"/>
              <a:ext cx="1669862" cy="333638"/>
              <a:chOff x="2102038" y="4007038"/>
              <a:chExt cx="5370190" cy="1072962"/>
            </a:xfrm>
          </p:grpSpPr>
          <p:pic>
            <p:nvPicPr>
              <p:cNvPr id="159" name="Google Shape;159;p2"/>
              <p:cNvPicPr preferRelativeResize="0"/>
              <p:nvPr/>
            </p:nvPicPr>
            <p:blipFill rotWithShape="1">
              <a:blip r:embed="rId4">
                <a:alphaModFix/>
              </a:blip>
              <a:srcRect b="0" l="0" r="0" t="0"/>
              <a:stretch/>
            </p:blipFill>
            <p:spPr>
              <a:xfrm>
                <a:off x="3175000" y="4007038"/>
                <a:ext cx="1072962" cy="1072962"/>
              </a:xfrm>
              <a:prstGeom prst="rect">
                <a:avLst/>
              </a:prstGeom>
              <a:noFill/>
              <a:ln>
                <a:noFill/>
              </a:ln>
            </p:spPr>
          </p:pic>
          <p:pic>
            <p:nvPicPr>
              <p:cNvPr id="160" name="Google Shape;160;p2"/>
              <p:cNvPicPr preferRelativeResize="0"/>
              <p:nvPr/>
            </p:nvPicPr>
            <p:blipFill rotWithShape="1">
              <a:blip r:embed="rId4">
                <a:alphaModFix/>
              </a:blip>
              <a:srcRect b="0" l="0" r="0" t="0"/>
              <a:stretch/>
            </p:blipFill>
            <p:spPr>
              <a:xfrm>
                <a:off x="4247962" y="4007038"/>
                <a:ext cx="1072962" cy="1072962"/>
              </a:xfrm>
              <a:prstGeom prst="rect">
                <a:avLst/>
              </a:prstGeom>
              <a:noFill/>
              <a:ln>
                <a:noFill/>
              </a:ln>
            </p:spPr>
          </p:pic>
          <p:pic>
            <p:nvPicPr>
              <p:cNvPr id="161" name="Google Shape;161;p2"/>
              <p:cNvPicPr preferRelativeResize="0"/>
              <p:nvPr/>
            </p:nvPicPr>
            <p:blipFill rotWithShape="1">
              <a:blip r:embed="rId4">
                <a:alphaModFix/>
              </a:blip>
              <a:srcRect b="0" l="0" r="0" t="0"/>
              <a:stretch/>
            </p:blipFill>
            <p:spPr>
              <a:xfrm>
                <a:off x="5320924" y="4007038"/>
                <a:ext cx="1072962" cy="1072962"/>
              </a:xfrm>
              <a:prstGeom prst="rect">
                <a:avLst/>
              </a:prstGeom>
              <a:noFill/>
              <a:ln>
                <a:noFill/>
              </a:ln>
            </p:spPr>
          </p:pic>
          <p:pic>
            <p:nvPicPr>
              <p:cNvPr id="162" name="Google Shape;162;p2"/>
              <p:cNvPicPr preferRelativeResize="0"/>
              <p:nvPr/>
            </p:nvPicPr>
            <p:blipFill rotWithShape="1">
              <a:blip r:embed="rId4">
                <a:alphaModFix/>
              </a:blip>
              <a:srcRect b="0" l="0" r="0" t="0"/>
              <a:stretch/>
            </p:blipFill>
            <p:spPr>
              <a:xfrm>
                <a:off x="6399266" y="4007038"/>
                <a:ext cx="1072962" cy="1072962"/>
              </a:xfrm>
              <a:prstGeom prst="rect">
                <a:avLst/>
              </a:prstGeom>
              <a:noFill/>
              <a:ln>
                <a:noFill/>
              </a:ln>
            </p:spPr>
          </p:pic>
          <p:pic>
            <p:nvPicPr>
              <p:cNvPr id="163" name="Google Shape;163;p2"/>
              <p:cNvPicPr preferRelativeResize="0"/>
              <p:nvPr/>
            </p:nvPicPr>
            <p:blipFill rotWithShape="1">
              <a:blip r:embed="rId4">
                <a:alphaModFix/>
              </a:blip>
              <a:srcRect b="0" l="0" r="0" t="0"/>
              <a:stretch/>
            </p:blipFill>
            <p:spPr>
              <a:xfrm>
                <a:off x="2102038" y="4007038"/>
                <a:ext cx="1072962" cy="1072962"/>
              </a:xfrm>
              <a:prstGeom prst="rect">
                <a:avLst/>
              </a:prstGeom>
              <a:noFill/>
              <a:ln>
                <a:noFill/>
              </a:ln>
            </p:spPr>
          </p:pic>
        </p:grpSp>
        <p:sp>
          <p:nvSpPr>
            <p:cNvPr id="164" name="Google Shape;164;p2"/>
            <p:cNvSpPr txBox="1"/>
            <p:nvPr/>
          </p:nvSpPr>
          <p:spPr>
            <a:xfrm>
              <a:off x="2737159" y="5719786"/>
              <a:ext cx="4169924" cy="839602"/>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just">
                <a:lnSpc>
                  <a:spcPct val="100000"/>
                </a:lnSpc>
                <a:spcBef>
                  <a:spcPts val="0"/>
                </a:spcBef>
                <a:spcAft>
                  <a:spcPts val="0"/>
                </a:spcAft>
                <a:buClr>
                  <a:schemeClr val="accent1"/>
                </a:buClr>
                <a:buSzPts val="1440"/>
                <a:buFont typeface="Noto Sans Symbols"/>
                <a:buNone/>
              </a:pPr>
              <a:r>
                <a:rPr b="0" i="1" lang="hu-HU" sz="1400" u="none" cap="none" strike="noStrike">
                  <a:solidFill>
                    <a:schemeClr val="dk1"/>
                  </a:solidFill>
                  <a:latin typeface="Montserrat"/>
                  <a:ea typeface="Montserrat"/>
                  <a:cs typeface="Montserrat"/>
                  <a:sym typeface="Montserrat"/>
                </a:rPr>
                <a:t>„Precíz, pontos, gyors és rugalmas csapat. A termék jó minőségű az eddigi tapasztalat alapján.”</a:t>
              </a:r>
              <a:endParaRPr b="0" i="1" sz="1400" u="none" cap="none" strike="noStrike">
                <a:solidFill>
                  <a:schemeClr val="dk1"/>
                </a:solidFill>
                <a:latin typeface="Montserrat"/>
                <a:ea typeface="Montserrat"/>
                <a:cs typeface="Montserrat"/>
                <a:sym typeface="Montserrat"/>
              </a:endParaRPr>
            </a:p>
          </p:txBody>
        </p:sp>
        <p:sp>
          <p:nvSpPr>
            <p:cNvPr id="165" name="Google Shape;165;p2"/>
            <p:cNvSpPr txBox="1"/>
            <p:nvPr/>
          </p:nvSpPr>
          <p:spPr>
            <a:xfrm>
              <a:off x="965654" y="3643396"/>
              <a:ext cx="2110229" cy="376911"/>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just">
                <a:lnSpc>
                  <a:spcPct val="100000"/>
                </a:lnSpc>
                <a:spcBef>
                  <a:spcPts val="0"/>
                </a:spcBef>
                <a:spcAft>
                  <a:spcPts val="0"/>
                </a:spcAft>
                <a:buClr>
                  <a:schemeClr val="accent1"/>
                </a:buClr>
                <a:buSzPct val="94117"/>
                <a:buFont typeface="Noto Sans Symbols"/>
                <a:buNone/>
              </a:pPr>
              <a:r>
                <a:rPr b="1" i="1" lang="hu-HU" sz="1800" u="none" cap="none" strike="noStrike">
                  <a:solidFill>
                    <a:srgbClr val="000000"/>
                  </a:solidFill>
                  <a:latin typeface="Montserrat"/>
                  <a:ea typeface="Montserrat"/>
                  <a:cs typeface="Montserrat"/>
                  <a:sym typeface="Montserrat"/>
                </a:rPr>
                <a:t>Rólunk mondták:</a:t>
              </a:r>
              <a:endParaRPr b="0" i="0" sz="1400" u="none" cap="none" strike="noStrike">
                <a:solidFill>
                  <a:srgbClr val="000000"/>
                </a:solidFill>
                <a:latin typeface="Arial"/>
                <a:ea typeface="Arial"/>
                <a:cs typeface="Arial"/>
                <a:sym typeface="Arial"/>
              </a:endParaRPr>
            </a:p>
          </p:txBody>
        </p:sp>
      </p:grpSp>
      <p:sp>
        <p:nvSpPr>
          <p:cNvPr id="166" name="Google Shape;166;p2"/>
          <p:cNvSpPr txBox="1"/>
          <p:nvPr/>
        </p:nvSpPr>
        <p:spPr>
          <a:xfrm>
            <a:off x="7017259" y="6128317"/>
            <a:ext cx="4861630" cy="510619"/>
          </a:xfrm>
          <a:prstGeom prst="rect">
            <a:avLst/>
          </a:prstGeom>
          <a:solidFill>
            <a:schemeClr val="lt1">
              <a:alpha val="80392"/>
            </a:schemeClr>
          </a:solidFill>
          <a:ln>
            <a:noFill/>
          </a:ln>
        </p:spPr>
        <p:txBody>
          <a:bodyPr anchorCtr="0" anchor="t" bIns="45700" lIns="91425" spcFirstLastPara="1" rIns="91425" wrap="square" tIns="45700">
            <a:normAutofit fontScale="55000" lnSpcReduction="20000"/>
          </a:bodyPr>
          <a:lstStyle/>
          <a:p>
            <a:pPr indent="0" lvl="0" marL="0" marR="0" rtl="0" algn="just">
              <a:lnSpc>
                <a:spcPct val="100000"/>
              </a:lnSpc>
              <a:spcBef>
                <a:spcPts val="0"/>
              </a:spcBef>
              <a:spcAft>
                <a:spcPts val="0"/>
              </a:spcAft>
              <a:buClr>
                <a:schemeClr val="accent1"/>
              </a:buClr>
              <a:buSzPct val="138181"/>
              <a:buFont typeface="Noto Sans Symbols"/>
              <a:buNone/>
            </a:pPr>
            <a:r>
              <a:rPr b="0" i="0" lang="hu-HU" sz="2000" u="none" cap="none" strike="noStrike">
                <a:solidFill>
                  <a:srgbClr val="3F3F3F"/>
                </a:solidFill>
                <a:latin typeface="Montserrat"/>
                <a:ea typeface="Montserrat"/>
                <a:cs typeface="Montserrat"/>
                <a:sym typeface="Montserrat"/>
              </a:rPr>
              <a:t>A KORKER Kft. 1992 óta működik, és 2013-ban telepítette első kerítését – azóta is prémium minőségű kerítésrendszereket és kapukat kínál ügyfeleinek.</a:t>
            </a:r>
            <a:endParaRPr b="0" i="0" sz="2900" u="none" cap="none" strike="noStrike">
              <a:solidFill>
                <a:srgbClr val="000000"/>
              </a:solidFill>
              <a:latin typeface="Montserrat"/>
              <a:ea typeface="Montserrat"/>
              <a:cs typeface="Montserrat"/>
              <a:sym typeface="Montserrat"/>
            </a:endParaRPr>
          </a:p>
        </p:txBody>
      </p:sp>
      <p:pic>
        <p:nvPicPr>
          <p:cNvPr id="167" name="Google Shape;167;p2"/>
          <p:cNvPicPr preferRelativeResize="0"/>
          <p:nvPr/>
        </p:nvPicPr>
        <p:blipFill rotWithShape="1">
          <a:blip r:embed="rId5">
            <a:alphaModFix/>
          </a:blip>
          <a:srcRect b="29318" l="0" r="0" t="10192"/>
          <a:stretch/>
        </p:blipFill>
        <p:spPr>
          <a:xfrm>
            <a:off x="7017258" y="3855315"/>
            <a:ext cx="4861629" cy="2205619"/>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Google Shape;172;p37"/>
          <p:cNvSpPr txBox="1"/>
          <p:nvPr>
            <p:ph idx="1" type="body"/>
          </p:nvPr>
        </p:nvSpPr>
        <p:spPr>
          <a:xfrm>
            <a:off x="494454" y="5068987"/>
            <a:ext cx="8448378" cy="1270472"/>
          </a:xfrm>
          <a:prstGeom prst="rect">
            <a:avLst/>
          </a:prstGeom>
          <a:solidFill>
            <a:srgbClr val="F0F3F6">
              <a:alpha val="80000"/>
            </a:srgbClr>
          </a:solidFill>
          <a:ln>
            <a:noFill/>
          </a:ln>
        </p:spPr>
        <p:txBody>
          <a:bodyPr anchorCtr="0" anchor="t" bIns="45700" lIns="91425" spcFirstLastPara="1" rIns="91425" wrap="square" tIns="45700">
            <a:normAutofit/>
          </a:bodyPr>
          <a:lstStyle/>
          <a:p>
            <a:pPr indent="-342900" lvl="0" marL="342900" rtl="0" algn="just">
              <a:lnSpc>
                <a:spcPct val="100000"/>
              </a:lnSpc>
              <a:spcBef>
                <a:spcPts val="0"/>
              </a:spcBef>
              <a:spcAft>
                <a:spcPts val="0"/>
              </a:spcAft>
              <a:buClr>
                <a:srgbClr val="FFFF00"/>
              </a:buClr>
              <a:buSzPts val="1440"/>
              <a:buChar char="►"/>
            </a:pPr>
            <a:r>
              <a:rPr b="1" lang="hu-HU">
                <a:solidFill>
                  <a:schemeClr val="dk1"/>
                </a:solidFill>
                <a:latin typeface="Montserrat"/>
                <a:ea typeface="Montserrat"/>
                <a:cs typeface="Montserrat"/>
                <a:sym typeface="Montserrat"/>
              </a:rPr>
              <a:t>„</a:t>
            </a:r>
            <a:r>
              <a:rPr b="1" i="0" lang="hu-HU" sz="1800" u="none" strike="noStrike">
                <a:solidFill>
                  <a:schemeClr val="dk1"/>
                </a:solidFill>
                <a:latin typeface="Montserrat"/>
                <a:ea typeface="Montserrat"/>
                <a:cs typeface="Montserrat"/>
                <a:sym typeface="Montserrat"/>
              </a:rPr>
              <a:t>Nem bízom benne, hogy valóban tartós az alumínium kerítés.”</a:t>
            </a:r>
            <a:endParaRPr/>
          </a:p>
          <a:p>
            <a:pPr indent="-342900" lvl="0" marL="342900" rtl="0" algn="just">
              <a:lnSpc>
                <a:spcPct val="100000"/>
              </a:lnSpc>
              <a:spcBef>
                <a:spcPts val="1000"/>
              </a:spcBef>
              <a:spcAft>
                <a:spcPts val="0"/>
              </a:spcAft>
              <a:buClr>
                <a:srgbClr val="FFFF00"/>
              </a:buClr>
              <a:buSzPts val="1440"/>
              <a:buChar char="►"/>
            </a:pPr>
            <a:r>
              <a:rPr b="1" lang="hu-HU">
                <a:solidFill>
                  <a:schemeClr val="dk1"/>
                </a:solidFill>
                <a:latin typeface="Montserrat"/>
                <a:ea typeface="Montserrat"/>
                <a:cs typeface="Montserrat"/>
                <a:sym typeface="Montserrat"/>
              </a:rPr>
              <a:t>„</a:t>
            </a:r>
            <a:r>
              <a:rPr b="1" i="0" lang="hu-HU" sz="1800" u="none" strike="noStrike">
                <a:solidFill>
                  <a:schemeClr val="dk1"/>
                </a:solidFill>
                <a:latin typeface="Montserrat"/>
                <a:ea typeface="Montserrat"/>
                <a:cs typeface="Montserrat"/>
                <a:sym typeface="Montserrat"/>
              </a:rPr>
              <a:t>Miért kerül ennyibe egy kerítés? </a:t>
            </a:r>
            <a:endParaRPr/>
          </a:p>
          <a:p>
            <a:pPr indent="-342900" lvl="0" marL="342900" rtl="0" algn="just">
              <a:lnSpc>
                <a:spcPct val="100000"/>
              </a:lnSpc>
              <a:spcBef>
                <a:spcPts val="1000"/>
              </a:spcBef>
              <a:spcAft>
                <a:spcPts val="0"/>
              </a:spcAft>
              <a:buClr>
                <a:srgbClr val="FFFF00"/>
              </a:buClr>
              <a:buSzPts val="1440"/>
              <a:buChar char="►"/>
            </a:pPr>
            <a:r>
              <a:rPr b="1" lang="hu-HU">
                <a:solidFill>
                  <a:schemeClr val="dk1"/>
                </a:solidFill>
                <a:latin typeface="Montserrat"/>
                <a:ea typeface="Montserrat"/>
                <a:cs typeface="Montserrat"/>
                <a:sym typeface="Montserrat"/>
              </a:rPr>
              <a:t>„</a:t>
            </a:r>
            <a:r>
              <a:rPr b="1" i="0" lang="hu-HU" sz="1800" u="none" strike="noStrike">
                <a:solidFill>
                  <a:schemeClr val="dk1"/>
                </a:solidFill>
                <a:latin typeface="Montserrat"/>
                <a:ea typeface="Montserrat"/>
                <a:cs typeface="Montserrat"/>
                <a:sym typeface="Montserrat"/>
              </a:rPr>
              <a:t>Félek, hogy túl sok időbe telik a gyártás és a telepítés.” </a:t>
            </a:r>
            <a:endParaRPr/>
          </a:p>
        </p:txBody>
      </p:sp>
      <p:sp>
        <p:nvSpPr>
          <p:cNvPr id="173" name="Google Shape;173;p37"/>
          <p:cNvSpPr txBox="1"/>
          <p:nvPr>
            <p:ph type="title"/>
          </p:nvPr>
        </p:nvSpPr>
        <p:spPr>
          <a:xfrm>
            <a:off x="677334" y="609600"/>
            <a:ext cx="4472182" cy="680185"/>
          </a:xfrm>
          <a:prstGeom prst="rect">
            <a:avLst/>
          </a:prstGeom>
          <a:solidFill>
            <a:srgbClr val="F0F3F6">
              <a:alpha val="80000"/>
            </a:srgbClr>
          </a:solid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latin typeface="Trebuchet MS"/>
                <a:ea typeface="Trebuchet MS"/>
                <a:cs typeface="Trebuchet MS"/>
                <a:sym typeface="Trebuchet MS"/>
              </a:rPr>
              <a:t>Félelmek és tévhitek</a:t>
            </a:r>
            <a:endParaRPr>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latin typeface="Trebuchet MS"/>
                <a:ea typeface="Trebuchet MS"/>
                <a:cs typeface="Trebuchet MS"/>
                <a:sym typeface="Trebuchet MS"/>
              </a:rPr>
              <a:t>Félelmek és tévhitek</a:t>
            </a:r>
            <a:endParaRPr>
              <a:latin typeface="Trebuchet MS"/>
              <a:ea typeface="Trebuchet MS"/>
              <a:cs typeface="Trebuchet MS"/>
              <a:sym typeface="Trebuchet MS"/>
            </a:endParaRPr>
          </a:p>
        </p:txBody>
      </p:sp>
      <p:sp>
        <p:nvSpPr>
          <p:cNvPr id="179" name="Google Shape;179;p4"/>
          <p:cNvSpPr txBox="1"/>
          <p:nvPr>
            <p:ph idx="1" type="body"/>
          </p:nvPr>
        </p:nvSpPr>
        <p:spPr>
          <a:xfrm>
            <a:off x="677334" y="1930400"/>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b="1" lang="hu-HU">
                <a:solidFill>
                  <a:srgbClr val="000000"/>
                </a:solidFill>
                <a:latin typeface="Montserrat"/>
                <a:ea typeface="Montserrat"/>
                <a:cs typeface="Montserrat"/>
                <a:sym typeface="Montserrat"/>
              </a:rPr>
              <a:t>„</a:t>
            </a:r>
            <a:r>
              <a:rPr b="1" i="0" lang="hu-HU" sz="1800" u="none" strike="noStrike">
                <a:solidFill>
                  <a:srgbClr val="000000"/>
                </a:solidFill>
                <a:latin typeface="Montserrat"/>
                <a:ea typeface="Montserrat"/>
                <a:cs typeface="Montserrat"/>
                <a:sym typeface="Montserrat"/>
              </a:rPr>
              <a:t>Nem bízom benne, hogy valóban tartós az alumínium kerítés.”</a:t>
            </a:r>
            <a:endParaRPr/>
          </a:p>
          <a:p>
            <a:pPr indent="-251459" lvl="0" marL="342900" rtl="0" algn="l">
              <a:lnSpc>
                <a:spcPct val="100000"/>
              </a:lnSpc>
              <a:spcBef>
                <a:spcPts val="1000"/>
              </a:spcBef>
              <a:spcAft>
                <a:spcPts val="0"/>
              </a:spcAft>
              <a:buSzPts val="1440"/>
              <a:buNone/>
            </a:pPr>
            <a:r>
              <a:t/>
            </a:r>
            <a:endParaRPr b="1">
              <a:solidFill>
                <a:srgbClr val="000000"/>
              </a:solidFill>
              <a:latin typeface="Montserrat"/>
              <a:ea typeface="Montserrat"/>
              <a:cs typeface="Montserrat"/>
              <a:sym typeface="Montserrat"/>
            </a:endParaRPr>
          </a:p>
          <a:p>
            <a:pPr indent="0" lvl="0" marL="0" rtl="0" algn="just">
              <a:lnSpc>
                <a:spcPct val="100000"/>
              </a:lnSpc>
              <a:spcBef>
                <a:spcPts val="1000"/>
              </a:spcBef>
              <a:spcAft>
                <a:spcPts val="0"/>
              </a:spcAft>
              <a:buSzPts val="1440"/>
              <a:buNone/>
            </a:pPr>
            <a:r>
              <a:rPr i="0" lang="hu-HU" sz="1800" u="none" strike="noStrike">
                <a:solidFill>
                  <a:srgbClr val="000000"/>
                </a:solidFill>
                <a:latin typeface="Montserrat"/>
                <a:ea typeface="Montserrat"/>
                <a:cs typeface="Montserrat"/>
                <a:sym typeface="Montserrat"/>
              </a:rPr>
              <a:t>Értjük az aggodalmát, hiszen senki sem szeretne olyan kerítést, ami pár év alatt veszítene az esztétikájából vagy a minőségéből. Az alumínium kerítéseinket és kapuinkat úgy terveztük, hogy ellenálljanak az időjárás viszontagságainak, rozsdamentesek, és nem igényelnek karbantartást.</a:t>
            </a:r>
            <a:endParaRPr/>
          </a:p>
          <a:p>
            <a:pPr indent="0" lvl="0" marL="0" rtl="0" algn="just">
              <a:lnSpc>
                <a:spcPct val="100000"/>
              </a:lnSpc>
              <a:spcBef>
                <a:spcPts val="1000"/>
              </a:spcBef>
              <a:spcAft>
                <a:spcPts val="0"/>
              </a:spcAft>
              <a:buSzPts val="1440"/>
              <a:buNone/>
            </a:pPr>
            <a:r>
              <a:rPr i="0" lang="hu-HU" sz="1800" u="none" strike="noStrike">
                <a:solidFill>
                  <a:srgbClr val="000000"/>
                </a:solidFill>
                <a:latin typeface="Montserrat"/>
                <a:ea typeface="Montserrat"/>
                <a:cs typeface="Montserrat"/>
                <a:sym typeface="Montserrat"/>
              </a:rPr>
              <a:t>Termékeinkr</a:t>
            </a:r>
            <a:r>
              <a:rPr lang="hu-HU">
                <a:solidFill>
                  <a:srgbClr val="000000"/>
                </a:solidFill>
                <a:latin typeface="Montserrat"/>
                <a:ea typeface="Montserrat"/>
                <a:cs typeface="Montserrat"/>
                <a:sym typeface="Montserrat"/>
              </a:rPr>
              <a:t>e </a:t>
            </a:r>
            <a:r>
              <a:rPr i="0" lang="hu-HU" sz="1800" u="none" strike="noStrike">
                <a:solidFill>
                  <a:srgbClr val="000000"/>
                </a:solidFill>
                <a:latin typeface="Montserrat"/>
                <a:ea typeface="Montserrat"/>
                <a:cs typeface="Montserrat"/>
                <a:sym typeface="Montserrat"/>
              </a:rPr>
              <a:t>10 év színtartóssági garanciát vállalunk, hogy Ön biztos lehessen a döntésében!</a:t>
            </a:r>
            <a:endParaRPr/>
          </a:p>
        </p:txBody>
      </p:sp>
      <p:pic>
        <p:nvPicPr>
          <p:cNvPr id="180" name="Google Shape;180;p4"/>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pic>
        <p:nvPicPr>
          <p:cNvPr id="181" name="Google Shape;181;p4"/>
          <p:cNvPicPr preferRelativeResize="0"/>
          <p:nvPr/>
        </p:nvPicPr>
        <p:blipFill rotWithShape="1">
          <a:blip r:embed="rId4">
            <a:alphaModFix/>
          </a:blip>
          <a:srcRect b="0" l="0" r="0" t="0"/>
          <a:stretch/>
        </p:blipFill>
        <p:spPr>
          <a:xfrm>
            <a:off x="841248" y="5486400"/>
            <a:ext cx="1371600" cy="1371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rPr>
              <a:t>Félelmek és tévhitek</a:t>
            </a:r>
            <a:endParaRPr/>
          </a:p>
        </p:txBody>
      </p:sp>
      <p:sp>
        <p:nvSpPr>
          <p:cNvPr id="187" name="Google Shape;187;p5"/>
          <p:cNvSpPr txBox="1"/>
          <p:nvPr>
            <p:ph idx="1" type="body"/>
          </p:nvPr>
        </p:nvSpPr>
        <p:spPr>
          <a:xfrm>
            <a:off x="677334" y="1930400"/>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b="1" lang="hu-HU">
                <a:solidFill>
                  <a:srgbClr val="000000"/>
                </a:solidFill>
                <a:latin typeface="Montserrat"/>
                <a:ea typeface="Montserrat"/>
                <a:cs typeface="Montserrat"/>
                <a:sym typeface="Montserrat"/>
              </a:rPr>
              <a:t>„</a:t>
            </a:r>
            <a:r>
              <a:rPr b="1" i="0" lang="hu-HU" sz="1800" u="none" strike="noStrike">
                <a:solidFill>
                  <a:srgbClr val="000000"/>
                </a:solidFill>
                <a:latin typeface="Montserrat"/>
                <a:ea typeface="Montserrat"/>
                <a:cs typeface="Montserrat"/>
                <a:sym typeface="Montserrat"/>
              </a:rPr>
              <a:t>Miért kerül ennyibe egy kerítés?”</a:t>
            </a:r>
            <a:br>
              <a:rPr b="1" i="0" lang="hu-HU" sz="1800" u="none" strike="noStrike">
                <a:solidFill>
                  <a:srgbClr val="000000"/>
                </a:solidFill>
                <a:latin typeface="Montserrat"/>
                <a:ea typeface="Montserrat"/>
                <a:cs typeface="Montserrat"/>
                <a:sym typeface="Montserrat"/>
              </a:rPr>
            </a:br>
            <a:endParaRPr b="1" i="0" sz="1800" u="none" strike="noStrike">
              <a:solidFill>
                <a:srgbClr val="000000"/>
              </a:solidFill>
              <a:latin typeface="Montserrat"/>
              <a:ea typeface="Montserrat"/>
              <a:cs typeface="Montserrat"/>
              <a:sym typeface="Montserrat"/>
            </a:endParaRPr>
          </a:p>
          <a:p>
            <a:pPr indent="0" lvl="0" marL="0" rtl="0" algn="just">
              <a:lnSpc>
                <a:spcPct val="100000"/>
              </a:lnSpc>
              <a:spcBef>
                <a:spcPts val="1000"/>
              </a:spcBef>
              <a:spcAft>
                <a:spcPts val="0"/>
              </a:spcAft>
              <a:buSzPts val="1440"/>
              <a:buNone/>
            </a:pPr>
            <a:r>
              <a:rPr b="0" i="0" lang="hu-HU" sz="1800" u="none" strike="noStrike">
                <a:solidFill>
                  <a:srgbClr val="000000"/>
                </a:solidFill>
                <a:latin typeface="Montserrat"/>
                <a:ea typeface="Montserrat"/>
                <a:cs typeface="Montserrat"/>
                <a:sym typeface="Montserrat"/>
              </a:rPr>
              <a:t>Egy alumínium kerítés nemcsak egyszerű határvonal, hanem az otthona egyik leglátványosabb és legtartósabb eleme. Az ár-érték arányt szem előtt tartva gondoskodunk arról, hogy amit most befektet, az hosszú ideig szolgáljon – nincs szükség karbantartásra, újra festésre vagy cserére. Ezen túlmenően a kerítéseink</a:t>
            </a:r>
            <a:r>
              <a:rPr lang="hu-HU">
                <a:solidFill>
                  <a:srgbClr val="000000"/>
                </a:solidFill>
                <a:latin typeface="Montserrat"/>
                <a:ea typeface="Montserrat"/>
                <a:cs typeface="Montserrat"/>
                <a:sym typeface="Montserrat"/>
              </a:rPr>
              <a:t> és kapuink</a:t>
            </a:r>
            <a:r>
              <a:rPr b="0" i="0" lang="hu-HU" sz="1800" u="none" strike="noStrike">
                <a:solidFill>
                  <a:srgbClr val="000000"/>
                </a:solidFill>
                <a:latin typeface="Montserrat"/>
                <a:ea typeface="Montserrat"/>
                <a:cs typeface="Montserrat"/>
                <a:sym typeface="Montserrat"/>
              </a:rPr>
              <a:t> személyre szabott megoldások, amelyek az esztétikumot és a funkcionalitást ötvözik, így nemcsak praktikusak, hanem az otthona díszévé is válnak. </a:t>
            </a:r>
            <a:endParaRPr/>
          </a:p>
        </p:txBody>
      </p:sp>
      <p:pic>
        <p:nvPicPr>
          <p:cNvPr id="188" name="Google Shape;188;p5"/>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pic>
        <p:nvPicPr>
          <p:cNvPr id="189" name="Google Shape;189;p5"/>
          <p:cNvPicPr preferRelativeResize="0"/>
          <p:nvPr/>
        </p:nvPicPr>
        <p:blipFill rotWithShape="1">
          <a:blip r:embed="rId4">
            <a:alphaModFix/>
          </a:blip>
          <a:srcRect b="0" l="0" r="0" t="0"/>
          <a:stretch/>
        </p:blipFill>
        <p:spPr>
          <a:xfrm>
            <a:off x="841248" y="5486400"/>
            <a:ext cx="1371600" cy="1371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rPr>
              <a:t>Félelmek és tévhitek</a:t>
            </a:r>
            <a:endParaRPr/>
          </a:p>
        </p:txBody>
      </p:sp>
      <p:sp>
        <p:nvSpPr>
          <p:cNvPr id="195" name="Google Shape;195;p6"/>
          <p:cNvSpPr txBox="1"/>
          <p:nvPr>
            <p:ph idx="1" type="body"/>
          </p:nvPr>
        </p:nvSpPr>
        <p:spPr>
          <a:xfrm>
            <a:off x="677334" y="1930400"/>
            <a:ext cx="8596668" cy="3880773"/>
          </a:xfrm>
          <a:prstGeom prst="rect">
            <a:avLst/>
          </a:prstGeom>
          <a:noFill/>
          <a:ln>
            <a:noFill/>
          </a:ln>
        </p:spPr>
        <p:txBody>
          <a:bodyPr anchorCtr="0" anchor="t" bIns="45700" lIns="91425" spcFirstLastPara="1" rIns="91425" wrap="square" tIns="45700">
            <a:normAutofit/>
          </a:bodyPr>
          <a:lstStyle/>
          <a:p>
            <a:pPr indent="-342900" lvl="0" marL="342900" rtl="0" algn="just">
              <a:lnSpc>
                <a:spcPct val="100000"/>
              </a:lnSpc>
              <a:spcBef>
                <a:spcPts val="0"/>
              </a:spcBef>
              <a:spcAft>
                <a:spcPts val="0"/>
              </a:spcAft>
              <a:buSzPts val="1440"/>
              <a:buChar char="►"/>
            </a:pPr>
            <a:r>
              <a:rPr b="1" lang="hu-HU">
                <a:solidFill>
                  <a:srgbClr val="000000"/>
                </a:solidFill>
                <a:latin typeface="Montserrat"/>
                <a:ea typeface="Montserrat"/>
                <a:cs typeface="Montserrat"/>
                <a:sym typeface="Montserrat"/>
              </a:rPr>
              <a:t>„</a:t>
            </a:r>
            <a:r>
              <a:rPr b="1" i="0" lang="hu-HU" sz="1800" u="none" strike="noStrike">
                <a:solidFill>
                  <a:srgbClr val="000000"/>
                </a:solidFill>
                <a:latin typeface="Montserrat"/>
                <a:ea typeface="Montserrat"/>
                <a:cs typeface="Montserrat"/>
                <a:sym typeface="Montserrat"/>
              </a:rPr>
              <a:t>Félek, hogy túl sok időbe telik a gyártás és a telepítés.”</a:t>
            </a:r>
            <a:endParaRPr b="1">
              <a:solidFill>
                <a:srgbClr val="000000"/>
              </a:solidFill>
              <a:latin typeface="Montserrat"/>
              <a:ea typeface="Montserrat"/>
              <a:cs typeface="Montserrat"/>
              <a:sym typeface="Montserrat"/>
            </a:endParaRPr>
          </a:p>
          <a:p>
            <a:pPr indent="0" lvl="0" marL="0" rtl="0" algn="just">
              <a:lnSpc>
                <a:spcPct val="100000"/>
              </a:lnSpc>
              <a:spcBef>
                <a:spcPts val="1000"/>
              </a:spcBef>
              <a:spcAft>
                <a:spcPts val="0"/>
              </a:spcAft>
              <a:buSzPts val="1440"/>
              <a:buNone/>
            </a:pPr>
            <a:br>
              <a:rPr lang="hu-HU">
                <a:solidFill>
                  <a:srgbClr val="000000"/>
                </a:solidFill>
                <a:latin typeface="Montserrat"/>
                <a:ea typeface="Montserrat"/>
                <a:cs typeface="Montserrat"/>
                <a:sym typeface="Montserrat"/>
              </a:rPr>
            </a:br>
            <a:r>
              <a:rPr lang="hu-HU">
                <a:solidFill>
                  <a:srgbClr val="000000"/>
                </a:solidFill>
                <a:latin typeface="Montserrat"/>
                <a:ea typeface="Montserrat"/>
                <a:cs typeface="Montserrat"/>
                <a:sym typeface="Montserrat"/>
              </a:rPr>
              <a:t>Megértjük, hogy fontos a gyors és pontos kivitelezés. Éppen ezért a gyártási és telepítési folyamatainkat úgy optimalizáltuk, hogy a megrendeléstől számítva néhány héten belül elkészüljön az új kerítés. Csapatunk tapasztalt szakemberekből </a:t>
            </a:r>
            <a:r>
              <a:rPr i="0" lang="hu-HU" sz="1800" u="none" strike="noStrike">
                <a:solidFill>
                  <a:srgbClr val="000000"/>
                </a:solidFill>
                <a:latin typeface="Montserrat"/>
                <a:ea typeface="Montserrat"/>
                <a:cs typeface="Montserrat"/>
                <a:sym typeface="Montserrat"/>
              </a:rPr>
              <a:t>áll, akik mindig a megbeszélt időpontban érkeznek, és a telepítés során maximálisan ügyelnek a precizitásra és tisztaságra. </a:t>
            </a:r>
            <a:endParaRPr/>
          </a:p>
        </p:txBody>
      </p:sp>
      <p:pic>
        <p:nvPicPr>
          <p:cNvPr id="196" name="Google Shape;196;p6"/>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pic>
        <p:nvPicPr>
          <p:cNvPr id="197" name="Google Shape;197;p6"/>
          <p:cNvPicPr preferRelativeResize="0"/>
          <p:nvPr/>
        </p:nvPicPr>
        <p:blipFill rotWithShape="1">
          <a:blip r:embed="rId4">
            <a:alphaModFix/>
          </a:blip>
          <a:srcRect b="0" l="0" r="0" t="0"/>
          <a:stretch/>
        </p:blipFill>
        <p:spPr>
          <a:xfrm>
            <a:off x="841248" y="5486400"/>
            <a:ext cx="1371600" cy="137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p7"/>
          <p:cNvSpPr txBox="1"/>
          <p:nvPr>
            <p:ph type="title"/>
          </p:nvPr>
        </p:nvSpPr>
        <p:spPr>
          <a:xfrm>
            <a:off x="677334" y="609600"/>
            <a:ext cx="5913966" cy="687977"/>
          </a:xfrm>
          <a:prstGeom prst="rect">
            <a:avLst/>
          </a:prstGeom>
          <a:solidFill>
            <a:schemeClr val="lt1">
              <a:alpha val="80000"/>
            </a:schemeClr>
          </a:solid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rPr>
              <a:t>5 költséges és időrabló hiba</a:t>
            </a:r>
            <a:endParaRPr/>
          </a:p>
        </p:txBody>
      </p:sp>
      <p:sp>
        <p:nvSpPr>
          <p:cNvPr id="203" name="Google Shape;203;p7"/>
          <p:cNvSpPr txBox="1"/>
          <p:nvPr>
            <p:ph idx="1" type="body"/>
          </p:nvPr>
        </p:nvSpPr>
        <p:spPr>
          <a:xfrm>
            <a:off x="778934" y="4683579"/>
            <a:ext cx="8059583" cy="1945822"/>
          </a:xfrm>
          <a:prstGeom prst="rect">
            <a:avLst/>
          </a:prstGeom>
          <a:solidFill>
            <a:schemeClr val="lt1">
              <a:alpha val="80392"/>
            </a:schemeClr>
          </a:solid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SzPts val="1520"/>
              <a:buNone/>
            </a:pPr>
            <a:r>
              <a:rPr lang="hu-HU" sz="1900">
                <a:solidFill>
                  <a:srgbClr val="000000"/>
                </a:solidFill>
                <a:latin typeface="Montserrat"/>
                <a:ea typeface="Montserrat"/>
                <a:cs typeface="Montserrat"/>
                <a:sym typeface="Montserrat"/>
              </a:rPr>
              <a:t>A kerítés nemcsak az otthonunk védelmének és határainak meghatározásában játszik kulcsszerepet, hanem az ingatlanunk esztétikai megjelenését is nagyban befolyásolja. Azonban a rossz döntések hosszú távon költségesek és időrablók lehetnek. Megmutatjuk az öt leggyakoribb hibát, amit elkövethet, ha nem a megfelelő kerítést választja – és azt is, hogyan kerülheti el őket.</a:t>
            </a:r>
            <a:endParaRPr/>
          </a:p>
          <a:p>
            <a:pPr indent="0" lvl="0" marL="0" rtl="0" algn="l">
              <a:lnSpc>
                <a:spcPct val="100000"/>
              </a:lnSpc>
              <a:spcBef>
                <a:spcPts val="1000"/>
              </a:spcBef>
              <a:spcAft>
                <a:spcPts val="0"/>
              </a:spcAft>
              <a:buSzPts val="2320"/>
              <a:buNone/>
            </a:pPr>
            <a:r>
              <a:t/>
            </a:r>
            <a:endParaRPr sz="2900">
              <a:solidFill>
                <a:srgbClr val="000000"/>
              </a:solidFill>
              <a:latin typeface="Montserrat"/>
              <a:ea typeface="Montserrat"/>
              <a:cs typeface="Montserrat"/>
              <a:sym typeface="Montserrat"/>
            </a:endParaRPr>
          </a:p>
        </p:txBody>
      </p:sp>
      <p:pic>
        <p:nvPicPr>
          <p:cNvPr id="204" name="Google Shape;204;p7"/>
          <p:cNvPicPr preferRelativeResize="0"/>
          <p:nvPr/>
        </p:nvPicPr>
        <p:blipFill rotWithShape="1">
          <a:blip r:embed="rId4">
            <a:alphaModFix/>
          </a:blip>
          <a:srcRect b="0" l="0" r="0" t="0"/>
          <a:stretch/>
        </p:blipFill>
        <p:spPr>
          <a:xfrm>
            <a:off x="7431423" y="0"/>
            <a:ext cx="2036427" cy="10718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 fence next to a house&#10;&#10;Description automatically generated" id="209" name="Google Shape;209;p8"/>
          <p:cNvPicPr preferRelativeResize="0"/>
          <p:nvPr/>
        </p:nvPicPr>
        <p:blipFill rotWithShape="1">
          <a:blip r:embed="rId3">
            <a:alphaModFix/>
          </a:blip>
          <a:srcRect b="0" l="0" r="0" t="0"/>
          <a:stretch/>
        </p:blipFill>
        <p:spPr>
          <a:xfrm flipH="1">
            <a:off x="3513214" y="2304950"/>
            <a:ext cx="3906007" cy="3425700"/>
          </a:xfrm>
          <a:prstGeom prst="rect">
            <a:avLst/>
          </a:prstGeom>
          <a:noFill/>
          <a:ln>
            <a:noFill/>
          </a:ln>
        </p:spPr>
      </p:pic>
      <p:sp>
        <p:nvSpPr>
          <p:cNvPr id="210" name="Google Shape;210;p8"/>
          <p:cNvSpPr txBox="1"/>
          <p:nvPr>
            <p:ph type="title"/>
          </p:nvPr>
        </p:nvSpPr>
        <p:spPr>
          <a:xfrm>
            <a:off x="677334" y="609601"/>
            <a:ext cx="8596668" cy="6357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rPr>
              <a:t>5 költséges és időrabló hiba</a:t>
            </a:r>
            <a:endParaRPr/>
          </a:p>
        </p:txBody>
      </p:sp>
      <p:sp>
        <p:nvSpPr>
          <p:cNvPr id="211" name="Google Shape;211;p8"/>
          <p:cNvSpPr txBox="1"/>
          <p:nvPr>
            <p:ph idx="1" type="body"/>
          </p:nvPr>
        </p:nvSpPr>
        <p:spPr>
          <a:xfrm>
            <a:off x="677334" y="1430075"/>
            <a:ext cx="7374466" cy="366315"/>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SzPts val="1440"/>
              <a:buNone/>
            </a:pPr>
            <a:r>
              <a:rPr b="1" lang="hu-HU" sz="1800">
                <a:solidFill>
                  <a:srgbClr val="000000"/>
                </a:solidFill>
                <a:latin typeface="Montserrat"/>
                <a:ea typeface="Montserrat"/>
                <a:cs typeface="Montserrat"/>
                <a:sym typeface="Montserrat"/>
              </a:rPr>
              <a:t>#1: „Rossz kerítés anyagválasztás.”</a:t>
            </a:r>
            <a:endParaRPr sz="1800">
              <a:solidFill>
                <a:srgbClr val="000000"/>
              </a:solidFill>
            </a:endParaRPr>
          </a:p>
          <a:p>
            <a:pPr indent="0" lvl="0" marL="0" rtl="0" algn="just">
              <a:lnSpc>
                <a:spcPct val="100000"/>
              </a:lnSpc>
              <a:spcBef>
                <a:spcPts val="0"/>
              </a:spcBef>
              <a:spcAft>
                <a:spcPts val="0"/>
              </a:spcAft>
              <a:buSzPts val="1440"/>
              <a:buNone/>
            </a:pPr>
            <a:r>
              <a:t/>
            </a:r>
            <a:endParaRPr b="1">
              <a:solidFill>
                <a:srgbClr val="000000"/>
              </a:solidFill>
              <a:latin typeface="Montserrat"/>
              <a:ea typeface="Montserrat"/>
              <a:cs typeface="Montserrat"/>
              <a:sym typeface="Montserrat"/>
            </a:endParaRPr>
          </a:p>
          <a:p>
            <a:pPr indent="0" lvl="0" marL="137160" rtl="0" algn="l">
              <a:lnSpc>
                <a:spcPct val="100000"/>
              </a:lnSpc>
              <a:spcBef>
                <a:spcPts val="1000"/>
              </a:spcBef>
              <a:spcAft>
                <a:spcPts val="0"/>
              </a:spcAft>
              <a:buSzPts val="1440"/>
              <a:buNone/>
            </a:pPr>
            <a:r>
              <a:t/>
            </a:r>
            <a:endParaRPr/>
          </a:p>
        </p:txBody>
      </p:sp>
      <p:pic>
        <p:nvPicPr>
          <p:cNvPr id="212" name="Google Shape;212;p8"/>
          <p:cNvPicPr preferRelativeResize="0"/>
          <p:nvPr/>
        </p:nvPicPr>
        <p:blipFill rotWithShape="1">
          <a:blip r:embed="rId4">
            <a:alphaModFix/>
          </a:blip>
          <a:srcRect b="0" l="0" r="0" t="0"/>
          <a:stretch/>
        </p:blipFill>
        <p:spPr>
          <a:xfrm>
            <a:off x="7431423" y="0"/>
            <a:ext cx="2036427" cy="1071804"/>
          </a:xfrm>
          <a:prstGeom prst="rect">
            <a:avLst/>
          </a:prstGeom>
          <a:noFill/>
          <a:ln>
            <a:noFill/>
          </a:ln>
        </p:spPr>
      </p:pic>
      <p:sp>
        <p:nvSpPr>
          <p:cNvPr id="213" name="Google Shape;213;p8"/>
          <p:cNvSpPr txBox="1"/>
          <p:nvPr/>
        </p:nvSpPr>
        <p:spPr>
          <a:xfrm>
            <a:off x="7338751" y="2770675"/>
            <a:ext cx="3027300" cy="3425700"/>
          </a:xfrm>
          <a:prstGeom prst="rect">
            <a:avLst/>
          </a:prstGeom>
          <a:noFill/>
          <a:ln>
            <a:noFill/>
          </a:ln>
        </p:spPr>
        <p:txBody>
          <a:bodyPr anchorCtr="0" anchor="t" bIns="45700" lIns="91425" spcFirstLastPara="1" rIns="91425" wrap="square" tIns="45700">
            <a:normAutofit/>
          </a:bodyPr>
          <a:lstStyle/>
          <a:p>
            <a:pPr indent="0" lvl="0" marL="137160" marR="0" rtl="0" algn="just">
              <a:lnSpc>
                <a:spcPct val="100000"/>
              </a:lnSpc>
              <a:spcBef>
                <a:spcPts val="1000"/>
              </a:spcBef>
              <a:spcAft>
                <a:spcPts val="0"/>
              </a:spcAft>
              <a:buClr>
                <a:schemeClr val="accent1"/>
              </a:buClr>
              <a:buSzPts val="1440"/>
              <a:buFont typeface="Noto Sans Symbols"/>
              <a:buNone/>
            </a:pPr>
            <a:r>
              <a:rPr b="0" i="0" lang="hu-HU" sz="1500" u="none" cap="none" strike="noStrike">
                <a:solidFill>
                  <a:schemeClr val="dk1"/>
                </a:solidFill>
                <a:latin typeface="Montserrat"/>
                <a:ea typeface="Montserrat"/>
                <a:cs typeface="Montserrat"/>
                <a:sym typeface="Montserrat"/>
              </a:rPr>
              <a:t>Az </a:t>
            </a:r>
            <a:r>
              <a:rPr b="1" i="0" lang="hu-HU" sz="1500" u="none" cap="none" strike="noStrike">
                <a:solidFill>
                  <a:schemeClr val="dk1"/>
                </a:solidFill>
                <a:latin typeface="Montserrat"/>
                <a:ea typeface="Montserrat"/>
                <a:cs typeface="Montserrat"/>
                <a:sym typeface="Montserrat"/>
              </a:rPr>
              <a:t>alumínium kerítés</a:t>
            </a:r>
            <a:r>
              <a:rPr b="0" i="0" lang="hu-HU" sz="1500" u="none" cap="none" strike="noStrike">
                <a:solidFill>
                  <a:schemeClr val="dk1"/>
                </a:solidFill>
                <a:latin typeface="Montserrat"/>
                <a:ea typeface="Montserrat"/>
                <a:cs typeface="Montserrat"/>
                <a:sym typeface="Montserrat"/>
              </a:rPr>
              <a:t> ezzel szemben egyszeri beruházást jelent – tartós, időtálló, és nem igényel karbantartást. Nem kell aggódnia a csiszolás vagy a festés miatt, az alumínium évek múltán is megőrzi esztétikus megjelenését!</a:t>
            </a:r>
            <a:endParaRPr b="0" i="0" sz="1400" u="none" cap="none" strike="noStrike">
              <a:solidFill>
                <a:srgbClr val="000000"/>
              </a:solidFill>
              <a:latin typeface="Arial"/>
              <a:ea typeface="Arial"/>
              <a:cs typeface="Arial"/>
              <a:sym typeface="Arial"/>
            </a:endParaRPr>
          </a:p>
        </p:txBody>
      </p:sp>
      <p:sp>
        <p:nvSpPr>
          <p:cNvPr id="214" name="Google Shape;214;p8"/>
          <p:cNvSpPr txBox="1"/>
          <p:nvPr/>
        </p:nvSpPr>
        <p:spPr>
          <a:xfrm>
            <a:off x="156175" y="2770675"/>
            <a:ext cx="3254700" cy="3873000"/>
          </a:xfrm>
          <a:prstGeom prst="rect">
            <a:avLst/>
          </a:prstGeom>
          <a:noFill/>
          <a:ln>
            <a:noFill/>
          </a:ln>
        </p:spPr>
        <p:txBody>
          <a:bodyPr anchorCtr="0" anchor="t" bIns="45700" lIns="91425" spcFirstLastPara="1" rIns="91425" wrap="square" tIns="45700">
            <a:normAutofit/>
          </a:bodyPr>
          <a:lstStyle/>
          <a:p>
            <a:pPr indent="0" lvl="0" marL="0" marR="0" rtl="0" algn="just">
              <a:lnSpc>
                <a:spcPct val="100000"/>
              </a:lnSpc>
              <a:spcBef>
                <a:spcPts val="1000"/>
              </a:spcBef>
              <a:spcAft>
                <a:spcPts val="0"/>
              </a:spcAft>
              <a:buClr>
                <a:schemeClr val="accent1"/>
              </a:buClr>
              <a:buSzPts val="1440"/>
              <a:buFont typeface="Noto Sans Symbols"/>
              <a:buNone/>
            </a:pPr>
            <a:r>
              <a:rPr b="1" i="0" lang="hu-HU" sz="1500" u="none" cap="none" strike="noStrike">
                <a:solidFill>
                  <a:schemeClr val="dk1"/>
                </a:solidFill>
                <a:latin typeface="Montserrat"/>
                <a:ea typeface="Montserrat"/>
                <a:cs typeface="Montserrat"/>
                <a:sym typeface="Montserrat"/>
              </a:rPr>
              <a:t>Milyen anyagválasztás esetén</a:t>
            </a:r>
            <a:br>
              <a:rPr b="1" i="0" lang="hu-HU" sz="1500" u="none" cap="none" strike="noStrike">
                <a:solidFill>
                  <a:schemeClr val="dk1"/>
                </a:solidFill>
                <a:latin typeface="Montserrat"/>
                <a:ea typeface="Montserrat"/>
                <a:cs typeface="Montserrat"/>
                <a:sym typeface="Montserrat"/>
              </a:rPr>
            </a:br>
            <a:r>
              <a:rPr b="1" i="0" lang="hu-HU" sz="1500" u="none" cap="none" strike="noStrike">
                <a:solidFill>
                  <a:schemeClr val="dk1"/>
                </a:solidFill>
                <a:latin typeface="Montserrat"/>
                <a:ea typeface="Montserrat"/>
                <a:cs typeface="Montserrat"/>
                <a:sym typeface="Montserrat"/>
              </a:rPr>
              <a:t>futhatunk bele ebbe a hibába? </a:t>
            </a:r>
            <a:endParaRPr b="1" i="0" sz="1500" u="none" cap="none" strike="noStrike">
              <a:solidFill>
                <a:schemeClr val="dk1"/>
              </a:solidFill>
              <a:latin typeface="Montserrat"/>
              <a:ea typeface="Montserrat"/>
              <a:cs typeface="Montserrat"/>
              <a:sym typeface="Montserrat"/>
            </a:endParaRPr>
          </a:p>
          <a:p>
            <a:pPr indent="-323850" lvl="0" marL="457200" marR="0" rtl="0" algn="just">
              <a:lnSpc>
                <a:spcPct val="100000"/>
              </a:lnSpc>
              <a:spcBef>
                <a:spcPts val="1000"/>
              </a:spcBef>
              <a:spcAft>
                <a:spcPts val="0"/>
              </a:spcAft>
              <a:buClr>
                <a:schemeClr val="dk1"/>
              </a:buClr>
              <a:buSzPts val="1500"/>
              <a:buFont typeface="Montserrat"/>
              <a:buChar char="●"/>
            </a:pPr>
            <a:r>
              <a:rPr b="0" i="0" lang="hu-HU" sz="1500" u="none" cap="none" strike="noStrike">
                <a:solidFill>
                  <a:schemeClr val="dk1"/>
                </a:solidFill>
                <a:latin typeface="Montserrat"/>
                <a:ea typeface="Montserrat"/>
                <a:cs typeface="Montserrat"/>
                <a:sym typeface="Montserrat"/>
              </a:rPr>
              <a:t>acél,</a:t>
            </a:r>
            <a:endParaRPr b="0" i="0" sz="1500" u="none" cap="none" strike="noStrike">
              <a:solidFill>
                <a:schemeClr val="dk1"/>
              </a:solidFill>
              <a:latin typeface="Montserrat"/>
              <a:ea typeface="Montserrat"/>
              <a:cs typeface="Montserrat"/>
              <a:sym typeface="Montserrat"/>
            </a:endParaRPr>
          </a:p>
          <a:p>
            <a:pPr indent="-323850" lvl="0" marL="457200" marR="0" rtl="0" algn="just">
              <a:lnSpc>
                <a:spcPct val="100000"/>
              </a:lnSpc>
              <a:spcBef>
                <a:spcPts val="0"/>
              </a:spcBef>
              <a:spcAft>
                <a:spcPts val="0"/>
              </a:spcAft>
              <a:buClr>
                <a:schemeClr val="dk1"/>
              </a:buClr>
              <a:buSzPts val="1500"/>
              <a:buFont typeface="Montserrat"/>
              <a:buChar char="●"/>
            </a:pPr>
            <a:r>
              <a:rPr b="0" i="0" lang="hu-HU" sz="1500" u="none" cap="none" strike="noStrike">
                <a:solidFill>
                  <a:schemeClr val="dk1"/>
                </a:solidFill>
                <a:latin typeface="Montserrat"/>
                <a:ea typeface="Montserrat"/>
                <a:cs typeface="Montserrat"/>
                <a:sym typeface="Montserrat"/>
              </a:rPr>
              <a:t>wpc,</a:t>
            </a:r>
            <a:endParaRPr b="0" i="0" sz="1500" u="none" cap="none" strike="noStrike">
              <a:solidFill>
                <a:schemeClr val="dk1"/>
              </a:solidFill>
              <a:latin typeface="Montserrat"/>
              <a:ea typeface="Montserrat"/>
              <a:cs typeface="Montserrat"/>
              <a:sym typeface="Montserrat"/>
            </a:endParaRPr>
          </a:p>
          <a:p>
            <a:pPr indent="-323850" lvl="0" marL="457200" marR="0" rtl="0" algn="just">
              <a:lnSpc>
                <a:spcPct val="100000"/>
              </a:lnSpc>
              <a:spcBef>
                <a:spcPts val="0"/>
              </a:spcBef>
              <a:spcAft>
                <a:spcPts val="0"/>
              </a:spcAft>
              <a:buClr>
                <a:schemeClr val="dk1"/>
              </a:buClr>
              <a:buSzPts val="1500"/>
              <a:buFont typeface="Montserrat"/>
              <a:buChar char="●"/>
            </a:pPr>
            <a:r>
              <a:rPr b="0" i="0" lang="hu-HU" sz="1500" u="none" cap="none" strike="noStrike">
                <a:solidFill>
                  <a:schemeClr val="dk1"/>
                </a:solidFill>
                <a:latin typeface="Montserrat"/>
                <a:ea typeface="Montserrat"/>
                <a:cs typeface="Montserrat"/>
                <a:sym typeface="Montserrat"/>
              </a:rPr>
              <a:t>fa kerítésekről (stb.)</a:t>
            </a:r>
            <a:br>
              <a:rPr b="0" i="0" lang="hu-HU" sz="1500" u="none" cap="none" strike="noStrike">
                <a:solidFill>
                  <a:schemeClr val="dk1"/>
                </a:solidFill>
                <a:latin typeface="Montserrat"/>
                <a:ea typeface="Montserrat"/>
                <a:cs typeface="Montserrat"/>
                <a:sym typeface="Montserrat"/>
              </a:rPr>
            </a:br>
            <a:endParaRPr b="0" i="0" sz="15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chemeClr val="accent1"/>
              </a:buClr>
              <a:buSzPts val="1440"/>
              <a:buFont typeface="Noto Sans Symbols"/>
              <a:buNone/>
            </a:pPr>
            <a:r>
              <a:rPr b="0" i="0" lang="hu-HU" sz="1500" u="none" cap="none" strike="noStrike">
                <a:solidFill>
                  <a:schemeClr val="dk1"/>
                </a:solidFill>
                <a:latin typeface="Montserrat"/>
                <a:ea typeface="Montserrat"/>
                <a:cs typeface="Montserrat"/>
                <a:sym typeface="Montserrat"/>
              </a:rPr>
              <a:t>Gondolkozott már azon, </a:t>
            </a:r>
            <a:r>
              <a:rPr b="1" i="0" lang="hu-HU" sz="1500" u="none" cap="none" strike="noStrike">
                <a:solidFill>
                  <a:schemeClr val="dk1"/>
                </a:solidFill>
                <a:latin typeface="Montserrat"/>
                <a:ea typeface="Montserrat"/>
                <a:cs typeface="Montserrat"/>
                <a:sym typeface="Montserrat"/>
              </a:rPr>
              <a:t>milyen gyakran kell</a:t>
            </a:r>
            <a:r>
              <a:rPr b="0" i="0" lang="hu-HU" sz="1500" u="none" cap="none" strike="noStrike">
                <a:solidFill>
                  <a:schemeClr val="dk1"/>
                </a:solidFill>
                <a:latin typeface="Montserrat"/>
                <a:ea typeface="Montserrat"/>
                <a:cs typeface="Montserrat"/>
                <a:sym typeface="Montserrat"/>
              </a:rPr>
              <a:t> felújítani egy fakerítést? 3 évente csiszolás, lakkozás, festés... és az ehhez szükséges költségek! </a:t>
            </a:r>
            <a:endParaRPr b="0" i="0" sz="1500" u="none" cap="none" strike="noStrike">
              <a:solidFill>
                <a:schemeClr val="dk1"/>
              </a:solidFill>
              <a:latin typeface="Montserrat"/>
              <a:ea typeface="Montserrat"/>
              <a:cs typeface="Montserrat"/>
              <a:sym typeface="Montserrat"/>
            </a:endParaRPr>
          </a:p>
        </p:txBody>
      </p:sp>
      <p:sp>
        <p:nvSpPr>
          <p:cNvPr id="215" name="Google Shape;215;p8"/>
          <p:cNvSpPr txBox="1"/>
          <p:nvPr/>
        </p:nvSpPr>
        <p:spPr>
          <a:xfrm>
            <a:off x="3513221" y="1997178"/>
            <a:ext cx="133631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8"/>
          <p:cNvSpPr txBox="1"/>
          <p:nvPr/>
        </p:nvSpPr>
        <p:spPr>
          <a:xfrm>
            <a:off x="5508292" y="1997178"/>
            <a:ext cx="5008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8"/>
          <p:cNvSpPr txBox="1"/>
          <p:nvPr/>
        </p:nvSpPr>
        <p:spPr>
          <a:xfrm>
            <a:off x="1736850" y="6053225"/>
            <a:ext cx="7731000" cy="415500"/>
          </a:xfrm>
          <a:prstGeom prst="rect">
            <a:avLst/>
          </a:prstGeom>
          <a:noFill/>
          <a:ln>
            <a:noFill/>
          </a:ln>
        </p:spPr>
        <p:txBody>
          <a:bodyPr anchorCtr="0" anchor="t" bIns="91425" lIns="91425" spcFirstLastPara="1" rIns="91425" wrap="square" tIns="91425">
            <a:spAutoFit/>
          </a:bodyPr>
          <a:lstStyle/>
          <a:p>
            <a:pPr indent="0" lvl="0" marL="137160" marR="0" rtl="0" algn="just">
              <a:lnSpc>
                <a:spcPct val="100000"/>
              </a:lnSpc>
              <a:spcBef>
                <a:spcPts val="1000"/>
              </a:spcBef>
              <a:spcAft>
                <a:spcPts val="0"/>
              </a:spcAft>
              <a:buClr>
                <a:srgbClr val="000000"/>
              </a:buClr>
              <a:buSzPts val="1500"/>
              <a:buFont typeface="Arial"/>
              <a:buNone/>
            </a:pPr>
            <a:r>
              <a:rPr b="1" i="1" lang="hu-HU" sz="1500" u="none" cap="none" strike="noStrike">
                <a:solidFill>
                  <a:schemeClr val="dk1"/>
                </a:solidFill>
                <a:latin typeface="Montserrat"/>
                <a:ea typeface="Montserrat"/>
                <a:cs typeface="Montserrat"/>
                <a:sym typeface="Montserrat"/>
              </a:rPr>
              <a:t>Ez nemcsak idő- és pénzigényes, hanem rengeteg energiát is felemészt!</a:t>
            </a:r>
            <a:endParaRPr b="1" i="1" sz="15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8"/>
          <p:cNvSpPr txBox="1"/>
          <p:nvPr>
            <p:ph idx="1" type="body"/>
          </p:nvPr>
        </p:nvSpPr>
        <p:spPr>
          <a:xfrm>
            <a:off x="677334" y="1488613"/>
            <a:ext cx="7374466" cy="366315"/>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SzPts val="1440"/>
              <a:buNone/>
            </a:pPr>
            <a:r>
              <a:rPr b="1" lang="hu-HU" sz="1800">
                <a:solidFill>
                  <a:srgbClr val="000000"/>
                </a:solidFill>
                <a:latin typeface="Montserrat"/>
                <a:ea typeface="Montserrat"/>
                <a:cs typeface="Montserrat"/>
                <a:sym typeface="Montserrat"/>
              </a:rPr>
              <a:t>#2 : „Rossz tervezés.”</a:t>
            </a:r>
            <a:endParaRPr sz="1800">
              <a:solidFill>
                <a:srgbClr val="000000"/>
              </a:solidFill>
            </a:endParaRPr>
          </a:p>
          <a:p>
            <a:pPr indent="0" lvl="0" marL="0" rtl="0" algn="just">
              <a:lnSpc>
                <a:spcPct val="100000"/>
              </a:lnSpc>
              <a:spcBef>
                <a:spcPts val="0"/>
              </a:spcBef>
              <a:spcAft>
                <a:spcPts val="0"/>
              </a:spcAft>
              <a:buSzPts val="1440"/>
              <a:buNone/>
            </a:pPr>
            <a:r>
              <a:t/>
            </a:r>
            <a:endParaRPr b="1">
              <a:solidFill>
                <a:srgbClr val="000000"/>
              </a:solidFill>
              <a:latin typeface="Montserrat"/>
              <a:ea typeface="Montserrat"/>
              <a:cs typeface="Montserrat"/>
              <a:sym typeface="Montserrat"/>
            </a:endParaRPr>
          </a:p>
          <a:p>
            <a:pPr indent="0" lvl="0" marL="137160" rtl="0" algn="l">
              <a:lnSpc>
                <a:spcPct val="100000"/>
              </a:lnSpc>
              <a:spcBef>
                <a:spcPts val="1000"/>
              </a:spcBef>
              <a:spcAft>
                <a:spcPts val="0"/>
              </a:spcAft>
              <a:buSzPts val="1440"/>
              <a:buNone/>
            </a:pPr>
            <a:r>
              <a:t/>
            </a:r>
            <a:endParaRPr/>
          </a:p>
        </p:txBody>
      </p:sp>
      <p:pic>
        <p:nvPicPr>
          <p:cNvPr id="223" name="Google Shape;223;p38"/>
          <p:cNvPicPr preferRelativeResize="0"/>
          <p:nvPr/>
        </p:nvPicPr>
        <p:blipFill rotWithShape="1">
          <a:blip r:embed="rId3">
            <a:alphaModFix/>
          </a:blip>
          <a:srcRect b="0" l="0" r="0" t="0"/>
          <a:stretch/>
        </p:blipFill>
        <p:spPr>
          <a:xfrm>
            <a:off x="7431423" y="0"/>
            <a:ext cx="2036427" cy="1071804"/>
          </a:xfrm>
          <a:prstGeom prst="rect">
            <a:avLst/>
          </a:prstGeom>
          <a:noFill/>
          <a:ln>
            <a:noFill/>
          </a:ln>
        </p:spPr>
      </p:pic>
      <p:sp>
        <p:nvSpPr>
          <p:cNvPr id="224" name="Google Shape;224;p38"/>
          <p:cNvSpPr txBox="1"/>
          <p:nvPr/>
        </p:nvSpPr>
        <p:spPr>
          <a:xfrm>
            <a:off x="509600" y="3856875"/>
            <a:ext cx="7236000" cy="2680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1000"/>
              </a:spcBef>
              <a:spcAft>
                <a:spcPts val="0"/>
              </a:spcAft>
              <a:buClr>
                <a:schemeClr val="accent1"/>
              </a:buClr>
              <a:buSzPts val="1694"/>
              <a:buFont typeface="Noto Sans Symbols"/>
              <a:buNone/>
            </a:pPr>
            <a:r>
              <a:rPr b="1" i="0" lang="hu-HU" sz="1500" u="none" cap="none" strike="noStrike">
                <a:solidFill>
                  <a:srgbClr val="000000"/>
                </a:solidFill>
                <a:latin typeface="Arial"/>
                <a:ea typeface="Arial"/>
                <a:cs typeface="Arial"/>
                <a:sym typeface="Arial"/>
              </a:rPr>
              <a:t>  </a:t>
            </a:r>
            <a:r>
              <a:rPr b="1" i="0" lang="hu-HU" sz="1500" u="none" cap="none" strike="noStrike">
                <a:solidFill>
                  <a:schemeClr val="dk1"/>
                </a:solidFill>
                <a:latin typeface="Montserrat"/>
                <a:ea typeface="Montserrat"/>
                <a:cs typeface="Montserrat"/>
                <a:sym typeface="Montserrat"/>
              </a:rPr>
              <a:t>A tudatos tervezés előnyei:</a:t>
            </a:r>
            <a:endParaRPr b="1" i="0" sz="1500" u="none" cap="none" strike="noStrike">
              <a:solidFill>
                <a:srgbClr val="000000"/>
              </a:solidFill>
              <a:latin typeface="Arial"/>
              <a:ea typeface="Arial"/>
              <a:cs typeface="Arial"/>
              <a:sym typeface="Arial"/>
            </a:endParaRPr>
          </a:p>
          <a:p>
            <a:pPr indent="0" lvl="0" marL="137160" marR="0" rtl="0" algn="just">
              <a:lnSpc>
                <a:spcPct val="100000"/>
              </a:lnSpc>
              <a:spcBef>
                <a:spcPts val="1000"/>
              </a:spcBef>
              <a:spcAft>
                <a:spcPts val="0"/>
              </a:spcAft>
              <a:buClr>
                <a:schemeClr val="accent1"/>
              </a:buClr>
              <a:buSzPts val="1694"/>
              <a:buFont typeface="Noto Sans Symbols"/>
              <a:buNone/>
            </a:pPr>
            <a:r>
              <a:rPr b="0" i="1" lang="hu-HU" sz="1500" u="none" cap="none" strike="noStrike">
                <a:solidFill>
                  <a:schemeClr val="dk1"/>
                </a:solidFill>
                <a:latin typeface="Montserrat"/>
                <a:ea typeface="Montserrat"/>
                <a:cs typeface="Montserrat"/>
                <a:sym typeface="Montserrat"/>
              </a:rPr>
              <a:t>Gazdaságosság</a:t>
            </a:r>
            <a:r>
              <a:rPr b="0" i="0" lang="hu-HU" sz="1500" u="none" cap="none" strike="noStrike">
                <a:solidFill>
                  <a:schemeClr val="dk1"/>
                </a:solidFill>
                <a:latin typeface="Montserrat"/>
                <a:ea typeface="Montserrat"/>
                <a:cs typeface="Montserrat"/>
                <a:sym typeface="Montserrat"/>
              </a:rPr>
              <a:t> – Az optimális méretek figyelembevételével minimalizálhatjuk a hulladékot, így költséghatékonyabban készülhet el a kerítés.</a:t>
            </a:r>
            <a:endParaRPr b="0" i="0" sz="1500" u="none" cap="none" strike="noStrike">
              <a:solidFill>
                <a:srgbClr val="000000"/>
              </a:solidFill>
              <a:latin typeface="Arial"/>
              <a:ea typeface="Arial"/>
              <a:cs typeface="Arial"/>
              <a:sym typeface="Arial"/>
            </a:endParaRPr>
          </a:p>
          <a:p>
            <a:pPr indent="0" lvl="0" marL="137160" marR="0" rtl="0" algn="just">
              <a:lnSpc>
                <a:spcPct val="100000"/>
              </a:lnSpc>
              <a:spcBef>
                <a:spcPts val="1000"/>
              </a:spcBef>
              <a:spcAft>
                <a:spcPts val="0"/>
              </a:spcAft>
              <a:buClr>
                <a:schemeClr val="accent1"/>
              </a:buClr>
              <a:buSzPts val="1694"/>
              <a:buFont typeface="Noto Sans Symbols"/>
              <a:buNone/>
            </a:pPr>
            <a:r>
              <a:rPr b="0" i="1" lang="hu-HU" sz="1500" u="none" cap="none" strike="noStrike">
                <a:solidFill>
                  <a:schemeClr val="dk1"/>
                </a:solidFill>
                <a:latin typeface="Montserrat"/>
                <a:ea typeface="Montserrat"/>
                <a:cs typeface="Montserrat"/>
                <a:sym typeface="Montserrat"/>
              </a:rPr>
              <a:t>Kevesebb anyagveszteség</a:t>
            </a:r>
            <a:r>
              <a:rPr b="0" i="0" lang="hu-HU" sz="1500" u="none" cap="none" strike="noStrike">
                <a:solidFill>
                  <a:schemeClr val="dk1"/>
                </a:solidFill>
                <a:latin typeface="Montserrat"/>
                <a:ea typeface="Montserrat"/>
                <a:cs typeface="Montserrat"/>
                <a:sym typeface="Montserrat"/>
              </a:rPr>
              <a:t> – A jól átgondolt tervezésnek köszönhetően minden szál maximálisan kihasználható.</a:t>
            </a:r>
            <a:endParaRPr b="0" i="0" sz="1500" u="none" cap="none" strike="noStrike">
              <a:solidFill>
                <a:srgbClr val="000000"/>
              </a:solidFill>
              <a:latin typeface="Arial"/>
              <a:ea typeface="Arial"/>
              <a:cs typeface="Arial"/>
              <a:sym typeface="Arial"/>
            </a:endParaRPr>
          </a:p>
          <a:p>
            <a:pPr indent="0" lvl="0" marL="137160" marR="0" rtl="0" algn="just">
              <a:lnSpc>
                <a:spcPct val="100000"/>
              </a:lnSpc>
              <a:spcBef>
                <a:spcPts val="1000"/>
              </a:spcBef>
              <a:spcAft>
                <a:spcPts val="0"/>
              </a:spcAft>
              <a:buClr>
                <a:schemeClr val="accent1"/>
              </a:buClr>
              <a:buSzPts val="1694"/>
              <a:buFont typeface="Noto Sans Symbols"/>
              <a:buNone/>
            </a:pPr>
            <a:r>
              <a:rPr b="0" i="1" lang="hu-HU" sz="1500" u="none" cap="none" strike="noStrike">
                <a:solidFill>
                  <a:schemeClr val="dk1"/>
                </a:solidFill>
                <a:latin typeface="Montserrat"/>
                <a:ea typeface="Montserrat"/>
                <a:cs typeface="Montserrat"/>
                <a:sym typeface="Montserrat"/>
              </a:rPr>
              <a:t>Gyorsabb kivitelezés </a:t>
            </a:r>
            <a:r>
              <a:rPr b="0" i="0" lang="hu-HU" sz="1500" u="none" cap="none" strike="noStrike">
                <a:solidFill>
                  <a:schemeClr val="dk1"/>
                </a:solidFill>
                <a:latin typeface="Montserrat"/>
                <a:ea typeface="Montserrat"/>
                <a:cs typeface="Montserrat"/>
                <a:sym typeface="Montserrat"/>
              </a:rPr>
              <a:t>– Az előre tervezett méretek egyszerűsítik a darabolást és a szerelést.</a:t>
            </a:r>
            <a:endParaRPr b="0" i="0" sz="1500" u="none" cap="none" strike="noStrike">
              <a:solidFill>
                <a:srgbClr val="000000"/>
              </a:solidFill>
              <a:latin typeface="Arial"/>
              <a:ea typeface="Arial"/>
              <a:cs typeface="Arial"/>
              <a:sym typeface="Arial"/>
            </a:endParaRPr>
          </a:p>
          <a:p>
            <a:pPr indent="0" lvl="0" marL="137160" marR="0" rtl="0" algn="just">
              <a:lnSpc>
                <a:spcPct val="100000"/>
              </a:lnSpc>
              <a:spcBef>
                <a:spcPts val="1000"/>
              </a:spcBef>
              <a:spcAft>
                <a:spcPts val="0"/>
              </a:spcAft>
              <a:buClr>
                <a:schemeClr val="accent1"/>
              </a:buClr>
              <a:buSzPts val="1694"/>
              <a:buFont typeface="Noto Sans Symbols"/>
              <a:buNone/>
            </a:pPr>
            <a:r>
              <a:rPr b="1" i="1" lang="hu-HU" sz="1500" u="none" cap="none" strike="noStrike">
                <a:solidFill>
                  <a:schemeClr val="dk1"/>
                </a:solidFill>
                <a:highlight>
                  <a:srgbClr val="FFFF00"/>
                </a:highlight>
                <a:latin typeface="Montserrat"/>
                <a:ea typeface="Montserrat"/>
                <a:cs typeface="Montserrat"/>
                <a:sym typeface="Montserrat"/>
              </a:rPr>
              <a:t>Tipp:</a:t>
            </a:r>
            <a:r>
              <a:rPr b="0" i="1" lang="hu-HU" sz="1500" u="none" cap="none" strike="noStrike">
                <a:solidFill>
                  <a:schemeClr val="dk1"/>
                </a:solidFill>
                <a:latin typeface="Montserrat"/>
                <a:ea typeface="Montserrat"/>
                <a:cs typeface="Montserrat"/>
                <a:sym typeface="Montserrat"/>
              </a:rPr>
              <a:t> Kérje szakértőnk segítségét már a tervezési fázisban, hogy a kerítése nemcsak esztétikus, hanem költséghatékony is legyen!</a:t>
            </a:r>
            <a:endParaRPr b="0" i="1" sz="1500" u="none" cap="none" strike="noStrike">
              <a:solidFill>
                <a:schemeClr val="dk1"/>
              </a:solidFill>
              <a:latin typeface="Montserrat"/>
              <a:ea typeface="Montserrat"/>
              <a:cs typeface="Montserrat"/>
              <a:sym typeface="Montserrat"/>
            </a:endParaRPr>
          </a:p>
        </p:txBody>
      </p:sp>
      <p:sp>
        <p:nvSpPr>
          <p:cNvPr id="225" name="Google Shape;225;p38"/>
          <p:cNvSpPr txBox="1"/>
          <p:nvPr>
            <p:ph type="title"/>
          </p:nvPr>
        </p:nvSpPr>
        <p:spPr>
          <a:xfrm>
            <a:off x="677334" y="609601"/>
            <a:ext cx="8596668" cy="6357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Trebuchet MS"/>
              <a:buNone/>
            </a:pPr>
            <a:r>
              <a:rPr lang="hu-HU">
                <a:solidFill>
                  <a:schemeClr val="dk1"/>
                </a:solidFill>
              </a:rPr>
              <a:t>5 költséges és időrabló hiba</a:t>
            </a:r>
            <a:endParaRPr/>
          </a:p>
        </p:txBody>
      </p:sp>
      <p:pic>
        <p:nvPicPr>
          <p:cNvPr id="226" name="Google Shape;226;p38"/>
          <p:cNvPicPr preferRelativeResize="0"/>
          <p:nvPr/>
        </p:nvPicPr>
        <p:blipFill rotWithShape="1">
          <a:blip r:embed="rId4">
            <a:alphaModFix/>
          </a:blip>
          <a:srcRect b="0" l="0" r="0" t="0"/>
          <a:stretch/>
        </p:blipFill>
        <p:spPr>
          <a:xfrm>
            <a:off x="7745625" y="4499906"/>
            <a:ext cx="4446375" cy="2367394"/>
          </a:xfrm>
          <a:prstGeom prst="rect">
            <a:avLst/>
          </a:prstGeom>
          <a:noFill/>
          <a:ln>
            <a:noFill/>
          </a:ln>
        </p:spPr>
      </p:pic>
      <p:sp>
        <p:nvSpPr>
          <p:cNvPr id="227" name="Google Shape;227;p38"/>
          <p:cNvSpPr txBox="1"/>
          <p:nvPr/>
        </p:nvSpPr>
        <p:spPr>
          <a:xfrm>
            <a:off x="509600" y="1960550"/>
            <a:ext cx="9165000" cy="1698300"/>
          </a:xfrm>
          <a:prstGeom prst="rect">
            <a:avLst/>
          </a:prstGeom>
          <a:noFill/>
          <a:ln>
            <a:noFill/>
          </a:ln>
        </p:spPr>
        <p:txBody>
          <a:bodyPr anchorCtr="0" anchor="t" bIns="91425" lIns="91425" spcFirstLastPara="1" rIns="91425" wrap="square" tIns="91425">
            <a:spAutoFit/>
          </a:bodyPr>
          <a:lstStyle/>
          <a:p>
            <a:pPr indent="0" lvl="0" marL="137160" marR="0" rtl="0" algn="just">
              <a:lnSpc>
                <a:spcPct val="100000"/>
              </a:lnSpc>
              <a:spcBef>
                <a:spcPts val="1000"/>
              </a:spcBef>
              <a:spcAft>
                <a:spcPts val="0"/>
              </a:spcAft>
              <a:buClr>
                <a:srgbClr val="000000"/>
              </a:buClr>
              <a:buSzPts val="1500"/>
              <a:buFont typeface="Arial"/>
              <a:buNone/>
            </a:pPr>
            <a:r>
              <a:rPr b="0" i="0" lang="hu-HU" sz="1500" u="none" cap="none" strike="noStrike">
                <a:solidFill>
                  <a:schemeClr val="dk1"/>
                </a:solidFill>
                <a:latin typeface="Montserrat"/>
                <a:ea typeface="Montserrat"/>
                <a:cs typeface="Montserrat"/>
                <a:sym typeface="Montserrat"/>
              </a:rPr>
              <a:t>Kerítés tervezésekor érdemes már az elején figyelembe venni a </a:t>
            </a:r>
            <a:r>
              <a:rPr b="1" i="0" lang="hu-HU" sz="1500" u="none" cap="none" strike="noStrike">
                <a:solidFill>
                  <a:schemeClr val="dk1"/>
                </a:solidFill>
                <a:latin typeface="Montserrat"/>
                <a:ea typeface="Montserrat"/>
                <a:cs typeface="Montserrat"/>
                <a:sym typeface="Montserrat"/>
              </a:rPr>
              <a:t>praktikus és gazdaságos méreteket</a:t>
            </a:r>
            <a:r>
              <a:rPr b="0" i="0" lang="hu-HU" sz="1500" u="none" cap="none" strike="noStrike">
                <a:solidFill>
                  <a:schemeClr val="dk1"/>
                </a:solidFill>
                <a:latin typeface="Montserrat"/>
                <a:ea typeface="Montserrat"/>
                <a:cs typeface="Montserrat"/>
                <a:sym typeface="Montserrat"/>
              </a:rPr>
              <a:t>, hogy minimalizálja az anyagveszteséget és csökkentse a költségeket. Rendszerünkben a 6 méteres szálakból bizonyos méretek (pl. 1,5 m, 2 m és 3 m), jelentik az ideálisa mező szélességeket, amelyek veszteség nélkül szabhatók.</a:t>
            </a:r>
            <a:endParaRPr b="0" i="0" sz="1500" u="none" cap="none" strike="noStrike">
              <a:solidFill>
                <a:schemeClr val="dk1"/>
              </a:solidFill>
              <a:latin typeface="Arial"/>
              <a:ea typeface="Arial"/>
              <a:cs typeface="Arial"/>
              <a:sym typeface="Arial"/>
            </a:endParaRPr>
          </a:p>
          <a:p>
            <a:pPr indent="0" lvl="0" marL="137160" marR="0" rtl="0" algn="just">
              <a:lnSpc>
                <a:spcPct val="100000"/>
              </a:lnSpc>
              <a:spcBef>
                <a:spcPts val="1000"/>
              </a:spcBef>
              <a:spcAft>
                <a:spcPts val="0"/>
              </a:spcAft>
              <a:buClr>
                <a:srgbClr val="000000"/>
              </a:buClr>
              <a:buSzPts val="1500"/>
              <a:buFont typeface="Arial"/>
              <a:buNone/>
            </a:pPr>
            <a:r>
              <a:rPr b="1" i="0" lang="hu-HU" sz="1500" u="none" cap="none" strike="noStrike">
                <a:solidFill>
                  <a:schemeClr val="dk1"/>
                </a:solidFill>
                <a:latin typeface="Montserrat"/>
                <a:ea typeface="Montserrat"/>
                <a:cs typeface="Montserrat"/>
                <a:sym typeface="Montserrat"/>
              </a:rPr>
              <a:t>Fontos, hogy a tervezés még azelőtt megtörténjen, mielőtt a kőműves megkezdi a munkát</a:t>
            </a:r>
            <a:r>
              <a:rPr b="0" i="0" lang="hu-HU" sz="1500" u="none" cap="none" strike="noStrike">
                <a:solidFill>
                  <a:schemeClr val="dk1"/>
                </a:solidFill>
                <a:latin typeface="Montserrat"/>
                <a:ea typeface="Montserrat"/>
                <a:cs typeface="Montserrat"/>
                <a:sym typeface="Montserrat"/>
              </a:rPr>
              <a:t>, hiszen így biztosítható a költséghatékony kivitelezés.</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Dimenzió">
  <a:themeElements>
    <a:clrScheme name="4. egyéni séma">
      <a:dk1>
        <a:srgbClr val="000000"/>
      </a:dk1>
      <a:lt1>
        <a:srgbClr val="FFFFFF"/>
      </a:lt1>
      <a:dk2>
        <a:srgbClr val="2A1A00"/>
      </a:dk2>
      <a:lt2>
        <a:srgbClr val="F3F3F2"/>
      </a:lt2>
      <a:accent1>
        <a:srgbClr val="E8E039"/>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2025-01-17T12:38:09Z</dcterms:created>
  <dc:creator>Yvonne</dc:creator>
</cp:coreProperties>
</file>